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64" r:id="rId2"/>
    <p:sldId id="257" r:id="rId3"/>
    <p:sldId id="258" r:id="rId4"/>
    <p:sldId id="270" r:id="rId5"/>
    <p:sldId id="312" r:id="rId6"/>
    <p:sldId id="336" r:id="rId7"/>
    <p:sldId id="311" r:id="rId8"/>
    <p:sldId id="260" r:id="rId9"/>
    <p:sldId id="291" r:id="rId10"/>
    <p:sldId id="319" r:id="rId11"/>
    <p:sldId id="321" r:id="rId12"/>
    <p:sldId id="323" r:id="rId13"/>
    <p:sldId id="322" r:id="rId14"/>
    <p:sldId id="324" r:id="rId15"/>
    <p:sldId id="297" r:id="rId16"/>
    <p:sldId id="298" r:id="rId17"/>
    <p:sldId id="300" r:id="rId18"/>
    <p:sldId id="304" r:id="rId19"/>
    <p:sldId id="307" r:id="rId20"/>
    <p:sldId id="308" r:id="rId21"/>
    <p:sldId id="309" r:id="rId22"/>
    <p:sldId id="286" r:id="rId23"/>
    <p:sldId id="327" r:id="rId24"/>
    <p:sldId id="328" r:id="rId25"/>
    <p:sldId id="329" r:id="rId26"/>
    <p:sldId id="338" r:id="rId27"/>
    <p:sldId id="325" r:id="rId28"/>
    <p:sldId id="326" r:id="rId29"/>
    <p:sldId id="339" r:id="rId30"/>
    <p:sldId id="330" r:id="rId31"/>
    <p:sldId id="333" r:id="rId32"/>
    <p:sldId id="331" r:id="rId33"/>
    <p:sldId id="332" r:id="rId34"/>
    <p:sldId id="340" r:id="rId35"/>
    <p:sldId id="285" r:id="rId36"/>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9AB5E4"/>
    <a:srgbClr val="99CCFF"/>
    <a:srgbClr val="CCFFFF"/>
    <a:srgbClr val="CCFF99"/>
    <a:srgbClr val="99FF99"/>
    <a:srgbClr val="99CC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Stile chiaro 1 - Colore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7AC3CCA-C797-4891-BE02-D94E43425B78}" styleName="Stile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Stile medio 4 - Colore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Stile medio 4 - Color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F2DE63D5-997A-4646-A377-4702673A728D}" styleName="Stile chiaro 2 - Colore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horzBarState="maximized">
    <p:restoredLeft sz="15969" autoAdjust="0"/>
    <p:restoredTop sz="54978" autoAdjust="0"/>
  </p:normalViewPr>
  <p:slideViewPr>
    <p:cSldViewPr>
      <p:cViewPr varScale="1">
        <p:scale>
          <a:sx n="71" d="100"/>
          <a:sy n="71" d="100"/>
        </p:scale>
        <p:origin x="-96" y="-144"/>
      </p:cViewPr>
      <p:guideLst>
        <p:guide orient="horz" pos="2160"/>
        <p:guide pos="2880"/>
      </p:guideLst>
    </p:cSldViewPr>
  </p:slideViewPr>
  <p:outlineViewPr>
    <p:cViewPr>
      <p:scale>
        <a:sx n="33" d="100"/>
        <a:sy n="33" d="100"/>
      </p:scale>
      <p:origin x="0" y="3438"/>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8FCA0F2-7A70-4400-9ED3-D09B2A51B8A7}" type="datetimeFigureOut">
              <a:rPr lang="it-IT"/>
              <a:pPr>
                <a:defRPr/>
              </a:pPr>
              <a:t>11/06/2014</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it-IT" noProof="0" smtClean="0"/>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noProof="0" smtClean="0"/>
              <a:t>Fare clic per modificare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2709B815-BF0B-4701-98A2-03981B2B7873}" type="slidenum">
              <a:rPr lang="it-IT"/>
              <a:pPr>
                <a:defRPr/>
              </a:pPr>
              <a:t>‹N›</a:t>
            </a:fld>
            <a:endParaRPr lang="it-IT"/>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39939" name="Segnaposto note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it-IT" smtClean="0"/>
          </a:p>
        </p:txBody>
      </p:sp>
      <p:sp>
        <p:nvSpPr>
          <p:cNvPr id="39940"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47F5316-1DF3-4B0F-AAA0-11138F3A96C6}" type="slidenum">
              <a:rPr lang="it-IT" smtClean="0"/>
              <a:pPr/>
              <a:t>3</a:t>
            </a:fld>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lvl1pPr>
              <a:defRPr/>
            </a:lvl1pPr>
          </a:lstStyle>
          <a:p>
            <a:pPr>
              <a:defRPr/>
            </a:pPr>
            <a:fld id="{A7A38AD8-EB07-49EE-A5EB-67D59CC948EF}" type="datetimeFigureOut">
              <a:rPr lang="it-IT"/>
              <a:pPr>
                <a:defRPr/>
              </a:pPr>
              <a:t>11/06/2014</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82A68C52-825B-4A9E-93D1-E267395A01BD}"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1CB8F7DF-89A3-4C02-9D1C-9F7A328C0F7D}" type="datetimeFigureOut">
              <a:rPr lang="it-IT"/>
              <a:pPr>
                <a:defRPr/>
              </a:pPr>
              <a:t>11/06/2014</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F799024B-059B-4A2B-9A3E-DC934EE05DC1}"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E054316-8219-4301-8069-E5ADF62C8250}" type="datetimeFigureOut">
              <a:rPr lang="it-IT"/>
              <a:pPr>
                <a:defRPr/>
              </a:pPr>
              <a:t>11/06/2014</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25647800-B610-4D66-875A-560C3355C2C8}" type="slidenum">
              <a:rPr lang="it-IT"/>
              <a:pPr>
                <a:defRPr/>
              </a:pPr>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685800" y="609600"/>
            <a:ext cx="3581400" cy="1143000"/>
          </a:xfrm>
        </p:spPr>
        <p:txBody>
          <a:bodyPr/>
          <a:lstStyle/>
          <a:p>
            <a:r>
              <a:rPr lang="it-IT" smtClean="0"/>
              <a:t>Fare clic per modificare lo stile del titolo</a:t>
            </a:r>
            <a:endParaRPr lang="it-IT"/>
          </a:p>
        </p:txBody>
      </p:sp>
      <p:sp>
        <p:nvSpPr>
          <p:cNvPr id="3" name="Segnaposto testo 2"/>
          <p:cNvSpPr>
            <a:spLocks noGrp="1"/>
          </p:cNvSpPr>
          <p:nvPr>
            <p:ph type="body" sz="half" idx="1"/>
          </p:nvPr>
        </p:nvSpPr>
        <p:spPr>
          <a:xfrm>
            <a:off x="685800" y="1981200"/>
            <a:ext cx="3810000" cy="4114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981200"/>
            <a:ext cx="3810000" cy="4114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a:xfrm>
            <a:off x="685800" y="6248400"/>
            <a:ext cx="1905000" cy="457200"/>
          </a:xfrm>
        </p:spPr>
        <p:txBody>
          <a:bodyPr/>
          <a:lstStyle>
            <a:lvl1pPr>
              <a:defRPr/>
            </a:lvl1pPr>
          </a:lstStyle>
          <a:p>
            <a:pPr>
              <a:defRPr/>
            </a:pPr>
            <a:endParaRPr lang="it-IT"/>
          </a:p>
        </p:txBody>
      </p:sp>
      <p:sp>
        <p:nvSpPr>
          <p:cNvPr id="6" name="Segnaposto piè di pagina 5"/>
          <p:cNvSpPr>
            <a:spLocks noGrp="1"/>
          </p:cNvSpPr>
          <p:nvPr>
            <p:ph type="ftr" sz="quarter" idx="11"/>
          </p:nvPr>
        </p:nvSpPr>
        <p:spPr>
          <a:xfrm>
            <a:off x="3124200" y="6248400"/>
            <a:ext cx="3124200" cy="457200"/>
          </a:xfrm>
        </p:spPr>
        <p:txBody>
          <a:bodyPr/>
          <a:lstStyle>
            <a:lvl1pPr>
              <a:defRPr/>
            </a:lvl1pPr>
          </a:lstStyle>
          <a:p>
            <a:pPr>
              <a:defRPr/>
            </a:pPr>
            <a:endParaRPr lang="it-IT"/>
          </a:p>
        </p:txBody>
      </p:sp>
      <p:sp>
        <p:nvSpPr>
          <p:cNvPr id="7" name="Segnaposto numero diapositiva 6"/>
          <p:cNvSpPr>
            <a:spLocks noGrp="1"/>
          </p:cNvSpPr>
          <p:nvPr>
            <p:ph type="sldNum" sz="quarter" idx="12"/>
          </p:nvPr>
        </p:nvSpPr>
        <p:spPr>
          <a:xfrm>
            <a:off x="6553200" y="6248400"/>
            <a:ext cx="1905000" cy="457200"/>
          </a:xfrm>
        </p:spPr>
        <p:txBody>
          <a:bodyPr/>
          <a:lstStyle>
            <a:lvl1pPr>
              <a:defRPr/>
            </a:lvl1pPr>
          </a:lstStyle>
          <a:p>
            <a:pPr>
              <a:defRPr/>
            </a:pPr>
            <a:fld id="{4DC3439F-AE9B-4B7A-924F-01F6E0C599B1}"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A128A17E-94C1-49D8-B5E8-DDFAA554B4F6}" type="datetimeFigureOut">
              <a:rPr lang="it-IT"/>
              <a:pPr>
                <a:defRPr/>
              </a:pPr>
              <a:t>11/06/2014</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428C58BF-3994-4276-862E-4BE1B30F63D1}"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pPr>
              <a:defRPr/>
            </a:pPr>
            <a:fld id="{4D1745FC-A3BA-424B-AABF-289C9ADC1C39}" type="datetimeFigureOut">
              <a:rPr lang="it-IT"/>
              <a:pPr>
                <a:defRPr/>
              </a:pPr>
              <a:t>11/06/2014</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C01C120B-5932-4B17-956C-848466CD1C45}"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3"/>
          <p:cNvSpPr>
            <a:spLocks noGrp="1"/>
          </p:cNvSpPr>
          <p:nvPr>
            <p:ph type="dt" sz="half" idx="10"/>
          </p:nvPr>
        </p:nvSpPr>
        <p:spPr/>
        <p:txBody>
          <a:bodyPr/>
          <a:lstStyle>
            <a:lvl1pPr>
              <a:defRPr/>
            </a:lvl1pPr>
          </a:lstStyle>
          <a:p>
            <a:pPr>
              <a:defRPr/>
            </a:pPr>
            <a:fld id="{630E10F2-1DFB-44D5-AB5E-45592A9BB6A0}" type="datetimeFigureOut">
              <a:rPr lang="it-IT"/>
              <a:pPr>
                <a:defRPr/>
              </a:pPr>
              <a:t>11/06/2014</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94EE5E82-2187-434D-8734-4A47CB37439D}"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3"/>
          <p:cNvSpPr>
            <a:spLocks noGrp="1"/>
          </p:cNvSpPr>
          <p:nvPr>
            <p:ph type="dt" sz="half" idx="10"/>
          </p:nvPr>
        </p:nvSpPr>
        <p:spPr/>
        <p:txBody>
          <a:bodyPr/>
          <a:lstStyle>
            <a:lvl1pPr>
              <a:defRPr/>
            </a:lvl1pPr>
          </a:lstStyle>
          <a:p>
            <a:pPr>
              <a:defRPr/>
            </a:pPr>
            <a:fld id="{970F912D-2392-4B4C-AF49-C2EDA77CECEC}" type="datetimeFigureOut">
              <a:rPr lang="it-IT"/>
              <a:pPr>
                <a:defRPr/>
              </a:pPr>
              <a:t>11/06/2014</a:t>
            </a:fld>
            <a:endParaRPr lang="it-IT"/>
          </a:p>
        </p:txBody>
      </p:sp>
      <p:sp>
        <p:nvSpPr>
          <p:cNvPr id="8" name="Segnaposto piè di pagina 4"/>
          <p:cNvSpPr>
            <a:spLocks noGrp="1"/>
          </p:cNvSpPr>
          <p:nvPr>
            <p:ph type="ftr" sz="quarter" idx="11"/>
          </p:nvPr>
        </p:nvSpPr>
        <p:spPr/>
        <p:txBody>
          <a:bodyPr/>
          <a:lstStyle>
            <a:lvl1pPr>
              <a:defRPr/>
            </a:lvl1pPr>
          </a:lstStyle>
          <a:p>
            <a:pPr>
              <a:defRPr/>
            </a:pPr>
            <a:endParaRPr lang="it-IT"/>
          </a:p>
        </p:txBody>
      </p:sp>
      <p:sp>
        <p:nvSpPr>
          <p:cNvPr id="9" name="Segnaposto numero diapositiva 5"/>
          <p:cNvSpPr>
            <a:spLocks noGrp="1"/>
          </p:cNvSpPr>
          <p:nvPr>
            <p:ph type="sldNum" sz="quarter" idx="12"/>
          </p:nvPr>
        </p:nvSpPr>
        <p:spPr/>
        <p:txBody>
          <a:bodyPr/>
          <a:lstStyle>
            <a:lvl1pPr>
              <a:defRPr/>
            </a:lvl1pPr>
          </a:lstStyle>
          <a:p>
            <a:pPr>
              <a:defRPr/>
            </a:pPr>
            <a:fld id="{112B9EEF-F773-4573-982A-EFD5A25DC1B8}"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3"/>
          <p:cNvSpPr>
            <a:spLocks noGrp="1"/>
          </p:cNvSpPr>
          <p:nvPr>
            <p:ph type="dt" sz="half" idx="10"/>
          </p:nvPr>
        </p:nvSpPr>
        <p:spPr/>
        <p:txBody>
          <a:bodyPr/>
          <a:lstStyle>
            <a:lvl1pPr>
              <a:defRPr/>
            </a:lvl1pPr>
          </a:lstStyle>
          <a:p>
            <a:pPr>
              <a:defRPr/>
            </a:pPr>
            <a:fld id="{0CCE16B7-0DDC-4D1A-83FC-F9B6E5CA8C7B}" type="datetimeFigureOut">
              <a:rPr lang="it-IT"/>
              <a:pPr>
                <a:defRPr/>
              </a:pPr>
              <a:t>11/06/2014</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5" name="Segnaposto numero diapositiva 5"/>
          <p:cNvSpPr>
            <a:spLocks noGrp="1"/>
          </p:cNvSpPr>
          <p:nvPr>
            <p:ph type="sldNum" sz="quarter" idx="12"/>
          </p:nvPr>
        </p:nvSpPr>
        <p:spPr/>
        <p:txBody>
          <a:bodyPr/>
          <a:lstStyle>
            <a:lvl1pPr>
              <a:defRPr/>
            </a:lvl1pPr>
          </a:lstStyle>
          <a:p>
            <a:pPr>
              <a:defRPr/>
            </a:pPr>
            <a:fld id="{2184D558-4C87-439C-9769-4BFC5838BE39}"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3"/>
          <p:cNvSpPr>
            <a:spLocks noGrp="1"/>
          </p:cNvSpPr>
          <p:nvPr>
            <p:ph type="dt" sz="half" idx="10"/>
          </p:nvPr>
        </p:nvSpPr>
        <p:spPr/>
        <p:txBody>
          <a:bodyPr/>
          <a:lstStyle>
            <a:lvl1pPr>
              <a:defRPr/>
            </a:lvl1pPr>
          </a:lstStyle>
          <a:p>
            <a:pPr>
              <a:defRPr/>
            </a:pPr>
            <a:fld id="{FC510FCE-4F70-4873-8637-043F6F616941}" type="datetimeFigureOut">
              <a:rPr lang="it-IT"/>
              <a:pPr>
                <a:defRPr/>
              </a:pPr>
              <a:t>11/06/2014</a:t>
            </a:fld>
            <a:endParaRPr lang="it-IT"/>
          </a:p>
        </p:txBody>
      </p:sp>
      <p:sp>
        <p:nvSpPr>
          <p:cNvPr id="3" name="Segnaposto piè di pagina 4"/>
          <p:cNvSpPr>
            <a:spLocks noGrp="1"/>
          </p:cNvSpPr>
          <p:nvPr>
            <p:ph type="ftr" sz="quarter" idx="11"/>
          </p:nvPr>
        </p:nvSpPr>
        <p:spPr/>
        <p:txBody>
          <a:bodyPr/>
          <a:lstStyle>
            <a:lvl1pPr>
              <a:defRPr/>
            </a:lvl1pPr>
          </a:lstStyle>
          <a:p>
            <a:pPr>
              <a:defRPr/>
            </a:pPr>
            <a:endParaRPr lang="it-IT"/>
          </a:p>
        </p:txBody>
      </p:sp>
      <p:sp>
        <p:nvSpPr>
          <p:cNvPr id="4" name="Segnaposto numero diapositiva 5"/>
          <p:cNvSpPr>
            <a:spLocks noGrp="1"/>
          </p:cNvSpPr>
          <p:nvPr>
            <p:ph type="sldNum" sz="quarter" idx="12"/>
          </p:nvPr>
        </p:nvSpPr>
        <p:spPr/>
        <p:txBody>
          <a:bodyPr/>
          <a:lstStyle>
            <a:lvl1pPr>
              <a:defRPr/>
            </a:lvl1pPr>
          </a:lstStyle>
          <a:p>
            <a:pPr>
              <a:defRPr/>
            </a:pPr>
            <a:fld id="{C0632DA5-FBB3-48EA-B713-15DD23A004DE}"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7EFB30C1-A389-4DC3-B684-D3FC78706DFC}" type="datetimeFigureOut">
              <a:rPr lang="it-IT"/>
              <a:pPr>
                <a:defRPr/>
              </a:pPr>
              <a:t>11/06/2014</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65651A58-27F2-4093-A6A5-0D4713B2C16A}"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3"/>
          <p:cNvSpPr>
            <a:spLocks noGrp="1"/>
          </p:cNvSpPr>
          <p:nvPr>
            <p:ph type="dt" sz="half" idx="10"/>
          </p:nvPr>
        </p:nvSpPr>
        <p:spPr/>
        <p:txBody>
          <a:bodyPr/>
          <a:lstStyle>
            <a:lvl1pPr>
              <a:defRPr/>
            </a:lvl1pPr>
          </a:lstStyle>
          <a:p>
            <a:pPr>
              <a:defRPr/>
            </a:pPr>
            <a:fld id="{044E82A7-B506-48D5-9191-B23EB1021067}" type="datetimeFigureOut">
              <a:rPr lang="it-IT"/>
              <a:pPr>
                <a:defRPr/>
              </a:pPr>
              <a:t>11/06/2014</a:t>
            </a:fld>
            <a:endParaRPr lang="it-IT"/>
          </a:p>
        </p:txBody>
      </p:sp>
      <p:sp>
        <p:nvSpPr>
          <p:cNvPr id="6" name="Segnaposto piè di pagina 4"/>
          <p:cNvSpPr>
            <a:spLocks noGrp="1"/>
          </p:cNvSpPr>
          <p:nvPr>
            <p:ph type="ftr" sz="quarter" idx="11"/>
          </p:nvPr>
        </p:nvSpPr>
        <p:spPr/>
        <p:txBody>
          <a:bodyPr/>
          <a:lstStyle>
            <a:lvl1pPr>
              <a:defRPr/>
            </a:lvl1pPr>
          </a:lstStyle>
          <a:p>
            <a:pPr>
              <a:defRPr/>
            </a:pPr>
            <a:endParaRPr lang="it-IT"/>
          </a:p>
        </p:txBody>
      </p:sp>
      <p:sp>
        <p:nvSpPr>
          <p:cNvPr id="7" name="Segnaposto numero diapositiva 5"/>
          <p:cNvSpPr>
            <a:spLocks noGrp="1"/>
          </p:cNvSpPr>
          <p:nvPr>
            <p:ph type="sldNum" sz="quarter" idx="12"/>
          </p:nvPr>
        </p:nvSpPr>
        <p:spPr/>
        <p:txBody>
          <a:bodyPr/>
          <a:lstStyle>
            <a:lvl1pPr>
              <a:defRPr/>
            </a:lvl1pPr>
          </a:lstStyle>
          <a:p>
            <a:pPr>
              <a:defRPr/>
            </a:pPr>
            <a:fld id="{7F82D205-A019-440D-A9E9-B1DCFC5D704D}"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Segnaposto titolo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lo stile del titolo</a:t>
            </a:r>
          </a:p>
        </p:txBody>
      </p:sp>
      <p:sp>
        <p:nvSpPr>
          <p:cNvPr id="1027" name="Segnaposto testo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2CE8D8CC-0C8B-429E-B56E-5BA35F455969}" type="datetimeFigureOut">
              <a:rPr lang="it-IT"/>
              <a:pPr>
                <a:defRPr/>
              </a:pPr>
              <a:t>11/06/2014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F2EA8533-F92C-44D5-95C4-0D628876F278}"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 id="2147483764"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4.jpeg"/><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4.jpe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4.jpeg"/><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5.pn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4.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1.jpeg"/><Relationship Id="rId1" Type="http://schemas.openxmlformats.org/officeDocument/2006/relationships/slideLayout" Target="../slideLayouts/slideLayout12.xml"/><Relationship Id="rId5" Type="http://schemas.openxmlformats.org/officeDocument/2006/relationships/image" Target="../media/image4.jpeg"/><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4.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4.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jpeg"/><Relationship Id="rId2" Type="http://schemas.openxmlformats.org/officeDocument/2006/relationships/image" Target="../media/image38.jpe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3.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44.jpeg"/><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video" Target="file:///C:\Users\Andrea\Desktop\presentazione%20ervo%20080614\laser.mp4" TargetMode="External"/><Relationship Id="rId6" Type="http://schemas.openxmlformats.org/officeDocument/2006/relationships/image" Target="../media/image2.jpeg"/><Relationship Id="rId5" Type="http://schemas.openxmlformats.org/officeDocument/2006/relationships/image" Target="../media/image46.jpeg"/><Relationship Id="rId4" Type="http://schemas.openxmlformats.org/officeDocument/2006/relationships/image" Target="../media/image45.jpeg"/><Relationship Id="rId9" Type="http://schemas.openxmlformats.org/officeDocument/2006/relationships/image" Target="../media/image47.png"/></Relationships>
</file>

<file path=ppt/slides/_rels/slide3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sopromar.it/" TargetMode="External"/><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1.jpeg"/><Relationship Id="rId1" Type="http://schemas.openxmlformats.org/officeDocument/2006/relationships/slideLayout" Target="../slideLayouts/slideLayout12.xml"/><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alphaModFix amt="68000"/>
            <a:lum/>
          </a:blip>
          <a:srcRect/>
          <a:stretch>
            <a:fillRect l="-29000" r="-29000"/>
          </a:stretch>
        </a:blipFill>
        <a:effectLst/>
      </p:bgPr>
    </p:bg>
    <p:spTree>
      <p:nvGrpSpPr>
        <p:cNvPr id="1" name=""/>
        <p:cNvGrpSpPr/>
        <p:nvPr/>
      </p:nvGrpSpPr>
      <p:grpSpPr>
        <a:xfrm>
          <a:off x="0" y="0"/>
          <a:ext cx="0" cy="0"/>
          <a:chOff x="0" y="0"/>
          <a:chExt cx="0" cy="0"/>
        </a:xfrm>
      </p:grpSpPr>
      <p:sp>
        <p:nvSpPr>
          <p:cNvPr id="3074" name="Segnaposto contenuto 2"/>
          <p:cNvSpPr>
            <a:spLocks noGrp="1"/>
          </p:cNvSpPr>
          <p:nvPr>
            <p:ph idx="1"/>
          </p:nvPr>
        </p:nvSpPr>
        <p:spPr>
          <a:xfrm>
            <a:off x="142875" y="1017588"/>
            <a:ext cx="8858250" cy="3768725"/>
          </a:xfrm>
        </p:spPr>
        <p:txBody>
          <a:bodyPr/>
          <a:lstStyle/>
          <a:p>
            <a:pPr marL="0" indent="0" algn="just">
              <a:lnSpc>
                <a:spcPct val="150000"/>
              </a:lnSpc>
              <a:buFont typeface="Arial" charset="0"/>
              <a:buNone/>
            </a:pPr>
            <a:endParaRPr lang="it-IT" sz="2400" smtClean="0">
              <a:latin typeface="Arial" charset="0"/>
              <a:cs typeface="Arial" charset="0"/>
            </a:endParaRPr>
          </a:p>
        </p:txBody>
      </p:sp>
      <p:sp>
        <p:nvSpPr>
          <p:cNvPr id="3075" name="Titolo 1"/>
          <p:cNvSpPr>
            <a:spLocks noGrp="1"/>
          </p:cNvSpPr>
          <p:nvPr>
            <p:ph type="title"/>
          </p:nvPr>
        </p:nvSpPr>
        <p:spPr>
          <a:xfrm>
            <a:off x="0" y="500063"/>
            <a:ext cx="9144000" cy="5000625"/>
          </a:xfrm>
        </p:spPr>
        <p:txBody>
          <a:bodyPr/>
          <a:lstStyle/>
          <a:p>
            <a:r>
              <a:rPr lang="it-IT" smtClean="0"/>
              <a:t/>
            </a:r>
            <a:br>
              <a:rPr lang="it-IT" smtClean="0"/>
            </a:br>
            <a:r>
              <a:rPr lang="it-IT" u="sng" smtClean="0">
                <a:latin typeface="Arial" charset="0"/>
                <a:cs typeface="Arial" charset="0"/>
              </a:rPr>
              <a:t>New </a:t>
            </a:r>
            <a:r>
              <a:rPr lang="it-IT" sz="4000" u="sng" smtClean="0">
                <a:latin typeface="Arial" charset="0"/>
                <a:cs typeface="Arial" charset="0"/>
              </a:rPr>
              <a:t>SO.PRO.MAR. projects</a:t>
            </a:r>
            <a:r>
              <a:rPr lang="it-IT" sz="4000" smtClean="0">
                <a:latin typeface="Arial" charset="0"/>
                <a:cs typeface="Arial" charset="0"/>
              </a:rPr>
              <a:t>.</a:t>
            </a:r>
            <a:br>
              <a:rPr lang="it-IT" sz="4000" smtClean="0">
                <a:latin typeface="Arial" charset="0"/>
                <a:cs typeface="Arial" charset="0"/>
              </a:rPr>
            </a:br>
            <a:r>
              <a:rPr lang="it-IT" sz="1400" smtClean="0">
                <a:latin typeface="Arial" charset="0"/>
                <a:cs typeface="Arial" charset="0"/>
              </a:rPr>
              <a:t> </a:t>
            </a:r>
            <a:r>
              <a:rPr lang="it-IT" sz="4000" smtClean="0">
                <a:latin typeface="Arial" charset="0"/>
                <a:cs typeface="Arial" charset="0"/>
              </a:rPr>
              <a:t/>
            </a:r>
            <a:br>
              <a:rPr lang="it-IT" sz="4000" smtClean="0">
                <a:latin typeface="Arial" charset="0"/>
                <a:cs typeface="Arial" charset="0"/>
              </a:rPr>
            </a:br>
            <a:r>
              <a:rPr lang="it-IT" sz="4000" smtClean="0">
                <a:latin typeface="Arial" charset="0"/>
                <a:cs typeface="Arial" charset="0"/>
              </a:rPr>
              <a:t>RV Urania and RV Minerva Uno improvement and strenghtening</a:t>
            </a:r>
            <a:r>
              <a:rPr lang="it-IT" sz="4000" smtClean="0"/>
              <a:t/>
            </a:r>
            <a:br>
              <a:rPr lang="it-IT" sz="4000" smtClean="0"/>
            </a:br>
            <a:r>
              <a:rPr lang="it-IT" sz="4000" smtClean="0"/>
              <a:t> </a:t>
            </a:r>
            <a:br>
              <a:rPr lang="it-IT" sz="4000" smtClean="0"/>
            </a:br>
            <a:endParaRPr lang="it-IT" sz="4000" smtClean="0"/>
          </a:p>
        </p:txBody>
      </p:sp>
      <p:grpSp>
        <p:nvGrpSpPr>
          <p:cNvPr id="2" name="Gruppo 2"/>
          <p:cNvGrpSpPr>
            <a:grpSpLocks noChangeAspect="1"/>
          </p:cNvGrpSpPr>
          <p:nvPr/>
        </p:nvGrpSpPr>
        <p:grpSpPr bwMode="auto">
          <a:xfrm>
            <a:off x="1669522" y="5427681"/>
            <a:ext cx="5804957" cy="1001715"/>
            <a:chOff x="4500562" y="-1"/>
            <a:chExt cx="4644198" cy="802178"/>
          </a:xfrm>
          <a:solidFill>
            <a:schemeClr val="accent1"/>
          </a:solidFill>
        </p:grpSpPr>
        <p:pic>
          <p:nvPicPr>
            <p:cNvPr id="16" name="Immagine 15"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7" name="Immagine 16"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8"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ransition advTm="574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12290" name="Immagine 2" descr="minerva profilo.bmp"/>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428625" y="3319463"/>
            <a:ext cx="7215188" cy="3324225"/>
          </a:xfrm>
          <a:prstGeom prst="rect">
            <a:avLst/>
          </a:prstGeom>
          <a:noFill/>
          <a:ln w="9525">
            <a:noFill/>
            <a:miter lim="800000"/>
            <a:headEnd/>
            <a:tailEnd/>
          </a:ln>
        </p:spPr>
      </p:pic>
      <p:sp>
        <p:nvSpPr>
          <p:cNvPr id="12292" name="CasellaDiTesto 4"/>
          <p:cNvSpPr txBox="1">
            <a:spLocks noChangeArrowheads="1"/>
          </p:cNvSpPr>
          <p:nvPr/>
        </p:nvSpPr>
        <p:spPr bwMode="auto">
          <a:xfrm>
            <a:off x="214313" y="3286125"/>
            <a:ext cx="8643937" cy="923925"/>
          </a:xfrm>
          <a:prstGeom prst="rect">
            <a:avLst/>
          </a:prstGeom>
          <a:noFill/>
          <a:ln w="9525">
            <a:noFill/>
            <a:miter lim="800000"/>
            <a:headEnd/>
            <a:tailEnd/>
          </a:ln>
        </p:spPr>
        <p:txBody>
          <a:bodyPr>
            <a:spAutoFit/>
          </a:bodyPr>
          <a:lstStyle/>
          <a:p>
            <a:pPr>
              <a:lnSpc>
                <a:spcPct val="150000"/>
              </a:lnSpc>
              <a:buFont typeface="Wingdings" pitchFamily="2" charset="2"/>
              <a:buChar char="ü"/>
            </a:pPr>
            <a:r>
              <a:rPr lang="it-IT" dirty="0"/>
              <a:t>  A </a:t>
            </a:r>
            <a:r>
              <a:rPr lang="it-IT" dirty="0" err="1"/>
              <a:t>new</a:t>
            </a:r>
            <a:r>
              <a:rPr lang="it-IT" dirty="0"/>
              <a:t> bow  design </a:t>
            </a:r>
            <a:r>
              <a:rPr lang="it-IT" dirty="0" err="1"/>
              <a:t>will</a:t>
            </a:r>
            <a:r>
              <a:rPr lang="it-IT" dirty="0"/>
              <a:t> </a:t>
            </a:r>
            <a:r>
              <a:rPr lang="it-IT" dirty="0" err="1"/>
              <a:t>be</a:t>
            </a:r>
            <a:r>
              <a:rPr lang="it-IT" dirty="0"/>
              <a:t> </a:t>
            </a:r>
            <a:r>
              <a:rPr lang="it-IT" dirty="0" err="1"/>
              <a:t>fitted</a:t>
            </a:r>
            <a:r>
              <a:rPr lang="it-IT" dirty="0"/>
              <a:t> </a:t>
            </a:r>
            <a:r>
              <a:rPr lang="it-IT" dirty="0" err="1"/>
              <a:t>to</a:t>
            </a:r>
            <a:r>
              <a:rPr lang="it-IT" dirty="0"/>
              <a:t> </a:t>
            </a:r>
            <a:r>
              <a:rPr lang="it-IT" dirty="0" err="1"/>
              <a:t>improve</a:t>
            </a:r>
            <a:r>
              <a:rPr lang="it-IT" dirty="0"/>
              <a:t> </a:t>
            </a:r>
            <a:r>
              <a:rPr lang="it-IT" dirty="0" err="1"/>
              <a:t>sea</a:t>
            </a:r>
            <a:r>
              <a:rPr lang="it-IT" dirty="0"/>
              <a:t> </a:t>
            </a:r>
            <a:r>
              <a:rPr lang="it-IT" dirty="0" err="1"/>
              <a:t>keeping</a:t>
            </a:r>
            <a:r>
              <a:rPr lang="it-IT" dirty="0"/>
              <a:t>. </a:t>
            </a:r>
          </a:p>
          <a:p>
            <a:pPr>
              <a:lnSpc>
                <a:spcPct val="150000"/>
              </a:lnSpc>
              <a:buFont typeface="Wingdings" pitchFamily="2" charset="2"/>
              <a:buChar char="ü"/>
            </a:pPr>
            <a:r>
              <a:rPr lang="it-IT" dirty="0"/>
              <a:t>  A </a:t>
            </a:r>
            <a:r>
              <a:rPr lang="it-IT" dirty="0" err="1"/>
              <a:t>new</a:t>
            </a:r>
            <a:r>
              <a:rPr lang="it-IT" dirty="0"/>
              <a:t> single </a:t>
            </a:r>
            <a:r>
              <a:rPr lang="it-IT" dirty="0" err="1"/>
              <a:t>seated</a:t>
            </a:r>
            <a:r>
              <a:rPr lang="it-IT" dirty="0"/>
              <a:t> </a:t>
            </a:r>
            <a:r>
              <a:rPr lang="it-IT" dirty="0" err="1"/>
              <a:t>cabin</a:t>
            </a:r>
            <a:r>
              <a:rPr lang="it-IT" dirty="0"/>
              <a:t> </a:t>
            </a:r>
            <a:r>
              <a:rPr lang="it-IT" dirty="0" err="1"/>
              <a:t>will</a:t>
            </a:r>
            <a:r>
              <a:rPr lang="it-IT" dirty="0"/>
              <a:t> </a:t>
            </a:r>
            <a:r>
              <a:rPr lang="it-IT" dirty="0" err="1"/>
              <a:t>be</a:t>
            </a:r>
            <a:r>
              <a:rPr lang="it-IT" dirty="0"/>
              <a:t> </a:t>
            </a:r>
            <a:r>
              <a:rPr lang="it-IT" dirty="0" err="1"/>
              <a:t>built</a:t>
            </a:r>
            <a:r>
              <a:rPr lang="it-IT" dirty="0"/>
              <a:t> on the bridge </a:t>
            </a:r>
            <a:r>
              <a:rPr lang="it-IT" dirty="0" err="1"/>
              <a:t>to</a:t>
            </a:r>
            <a:r>
              <a:rPr lang="it-IT" dirty="0"/>
              <a:t> </a:t>
            </a:r>
            <a:r>
              <a:rPr lang="it-IT" dirty="0" err="1"/>
              <a:t>host</a:t>
            </a:r>
            <a:r>
              <a:rPr lang="it-IT" dirty="0"/>
              <a:t> </a:t>
            </a:r>
            <a:r>
              <a:rPr lang="it-IT" dirty="0" err="1"/>
              <a:t>an</a:t>
            </a:r>
            <a:r>
              <a:rPr lang="it-IT" dirty="0"/>
              <a:t> </a:t>
            </a:r>
            <a:r>
              <a:rPr lang="it-IT" dirty="0" err="1"/>
              <a:t>official</a:t>
            </a:r>
            <a:r>
              <a:rPr lang="it-IT" dirty="0"/>
              <a:t>.</a:t>
            </a:r>
          </a:p>
        </p:txBody>
      </p:sp>
      <p:sp>
        <p:nvSpPr>
          <p:cNvPr id="6" name="Ovale 5"/>
          <p:cNvSpPr/>
          <p:nvPr/>
        </p:nvSpPr>
        <p:spPr>
          <a:xfrm>
            <a:off x="857250" y="4429125"/>
            <a:ext cx="1000125" cy="10715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8" name="Ovale 7"/>
          <p:cNvSpPr/>
          <p:nvPr/>
        </p:nvSpPr>
        <p:spPr>
          <a:xfrm>
            <a:off x="857250" y="1285875"/>
            <a:ext cx="1000125" cy="1071563"/>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9" name="Ovale 8"/>
          <p:cNvSpPr/>
          <p:nvPr/>
        </p:nvSpPr>
        <p:spPr>
          <a:xfrm>
            <a:off x="3286125" y="785813"/>
            <a:ext cx="1000125" cy="1071562"/>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2296" name="Rettangolo 9"/>
          <p:cNvSpPr>
            <a:spLocks noChangeArrowheads="1"/>
          </p:cNvSpPr>
          <p:nvPr/>
        </p:nvSpPr>
        <p:spPr bwMode="auto">
          <a:xfrm>
            <a:off x="214313" y="142875"/>
            <a:ext cx="8929687" cy="369888"/>
          </a:xfrm>
          <a:prstGeom prst="rect">
            <a:avLst/>
          </a:prstGeom>
          <a:noFill/>
          <a:ln w="9525">
            <a:noFill/>
            <a:miter lim="800000"/>
            <a:headEnd/>
            <a:tailEnd/>
          </a:ln>
        </p:spPr>
        <p:txBody>
          <a:bodyPr>
            <a:spAutoFit/>
          </a:bodyPr>
          <a:lstStyle/>
          <a:p>
            <a:r>
              <a:rPr lang="it-IT" b="1" u="sng">
                <a:solidFill>
                  <a:srgbClr val="000000"/>
                </a:solidFill>
              </a:rPr>
              <a:t>The  external changes will be negligible</a:t>
            </a:r>
            <a:r>
              <a:rPr lang="it-IT" b="1">
                <a:solidFill>
                  <a:srgbClr val="000000"/>
                </a:solidFill>
              </a:rPr>
              <a:t>.</a:t>
            </a:r>
            <a:endParaRPr lang="it-IT" b="1"/>
          </a:p>
        </p:txBody>
      </p:sp>
      <p:grpSp>
        <p:nvGrpSpPr>
          <p:cNvPr id="3"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3" name="Immagine 12"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4" name="Immagine 13"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5"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
        <p:nvSpPr>
          <p:cNvPr id="17" name="Rettangolo 16"/>
          <p:cNvSpPr/>
          <p:nvPr/>
        </p:nvSpPr>
        <p:spPr>
          <a:xfrm>
            <a:off x="3746248" y="2786058"/>
            <a:ext cx="611438" cy="252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17"/>
          <p:cNvSpPr/>
          <p:nvPr/>
        </p:nvSpPr>
        <p:spPr>
          <a:xfrm>
            <a:off x="4929190" y="2714620"/>
            <a:ext cx="611438" cy="28575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Rettangolo 18"/>
          <p:cNvSpPr/>
          <p:nvPr/>
        </p:nvSpPr>
        <p:spPr>
          <a:xfrm>
            <a:off x="5500694" y="2857496"/>
            <a:ext cx="714380" cy="18056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7" name="Immagine 26" descr="MInerva_allungamento_profilo_ita_1.jpg"/>
          <p:cNvPicPr>
            <a:picLocks noChangeAspect="1"/>
          </p:cNvPicPr>
          <p:nvPr/>
        </p:nvPicPr>
        <p:blipFill>
          <a:blip r:embed="rId6">
            <a:clrChange>
              <a:clrFrom>
                <a:srgbClr val="FFFFFF"/>
              </a:clrFrom>
              <a:clrTo>
                <a:srgbClr val="FFFFFF">
                  <a:alpha val="0"/>
                </a:srgbClr>
              </a:clrTo>
            </a:clrChange>
          </a:blip>
          <a:stretch>
            <a:fillRect/>
          </a:stretch>
        </p:blipFill>
        <p:spPr>
          <a:xfrm>
            <a:off x="1000100" y="642918"/>
            <a:ext cx="6429420" cy="252460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6"/>
                                        </p:tgtEl>
                                      </p:cBhvr>
                                      <p:by x="150000" y="150000"/>
                                    </p:animScale>
                                  </p:childTnLst>
                                </p:cTn>
                              </p:par>
                              <p:par>
                                <p:cTn id="7" presetID="6" presetClass="emph" presetSubtype="0" fill="hold" grpId="0" nodeType="withEffect">
                                  <p:stCondLst>
                                    <p:cond delay="0"/>
                                  </p:stCondLst>
                                  <p:childTnLst>
                                    <p:animScale>
                                      <p:cBhvr>
                                        <p:cTn id="8" dur="2000" fill="hold"/>
                                        <p:tgtEl>
                                          <p:spTgt spid="8"/>
                                        </p:tgtEl>
                                      </p:cBhvr>
                                      <p:by x="150000" y="150000"/>
                                    </p:animScale>
                                  </p:childTnLst>
                                </p:cTn>
                              </p:par>
                              <p:par>
                                <p:cTn id="9" presetID="6" presetClass="emph" presetSubtype="0" fill="hold" grpId="0" nodeType="withEffect">
                                  <p:stCondLst>
                                    <p:cond delay="0"/>
                                  </p:stCondLst>
                                  <p:childTnLst>
                                    <p:animScale>
                                      <p:cBhvr>
                                        <p:cTn id="10" dur="2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3" name="Immagine 2" descr="minerva profilo.bmp"/>
          <p:cNvPicPr>
            <a:picLocks noChangeAspect="1"/>
          </p:cNvPicPr>
          <p:nvPr/>
        </p:nvPicPr>
        <p:blipFill>
          <a:blip r:embed="rId2">
            <a:clrChange>
              <a:clrFrom>
                <a:srgbClr val="FFFFFF"/>
              </a:clrFrom>
              <a:clrTo>
                <a:srgbClr val="FFFFFF">
                  <a:alpha val="0"/>
                </a:srgbClr>
              </a:clrTo>
            </a:clrChange>
          </a:blip>
          <a:stretch>
            <a:fillRect/>
          </a:stretch>
        </p:blipFill>
        <p:spPr>
          <a:xfrm>
            <a:off x="0" y="714375"/>
            <a:ext cx="9144000" cy="4211638"/>
          </a:xfrm>
          <a:prstGeom prst="rect">
            <a:avLst/>
          </a:prstGeom>
          <a:effectLst>
            <a:outerShdw blurRad="50800" dist="50800" dir="5400000" algn="ctr" rotWithShape="0">
              <a:srgbClr val="000000">
                <a:alpha val="2000"/>
              </a:srgbClr>
            </a:outerShdw>
          </a:effectLst>
        </p:spPr>
      </p:pic>
      <p:sp>
        <p:nvSpPr>
          <p:cNvPr id="13315" name="CasellaDiTesto 1"/>
          <p:cNvSpPr txBox="1">
            <a:spLocks noChangeArrowheads="1"/>
          </p:cNvSpPr>
          <p:nvPr/>
        </p:nvSpPr>
        <p:spPr bwMode="auto">
          <a:xfrm>
            <a:off x="204788" y="142875"/>
            <a:ext cx="8939212" cy="646113"/>
          </a:xfrm>
          <a:prstGeom prst="rect">
            <a:avLst/>
          </a:prstGeom>
          <a:noFill/>
          <a:ln w="9525">
            <a:noFill/>
            <a:miter lim="800000"/>
            <a:headEnd/>
            <a:tailEnd/>
          </a:ln>
        </p:spPr>
        <p:txBody>
          <a:bodyPr>
            <a:spAutoFit/>
          </a:bodyPr>
          <a:lstStyle/>
          <a:p>
            <a:r>
              <a:rPr lang="it-IT" b="1" u="sng"/>
              <a:t>“Invisible” changes</a:t>
            </a:r>
          </a:p>
          <a:p>
            <a:endParaRPr lang="it-IT"/>
          </a:p>
        </p:txBody>
      </p:sp>
      <p:sp>
        <p:nvSpPr>
          <p:cNvPr id="13316" name="CasellaDiTesto 3"/>
          <p:cNvSpPr txBox="1">
            <a:spLocks noChangeArrowheads="1"/>
          </p:cNvSpPr>
          <p:nvPr/>
        </p:nvSpPr>
        <p:spPr bwMode="auto">
          <a:xfrm>
            <a:off x="206375" y="3357563"/>
            <a:ext cx="2436813" cy="276225"/>
          </a:xfrm>
          <a:prstGeom prst="rect">
            <a:avLst/>
          </a:prstGeom>
          <a:noFill/>
          <a:ln w="9525">
            <a:noFill/>
            <a:miter lim="800000"/>
            <a:headEnd/>
            <a:tailEnd/>
          </a:ln>
        </p:spPr>
        <p:txBody>
          <a:bodyPr wrap="none">
            <a:spAutoFit/>
          </a:bodyPr>
          <a:lstStyle/>
          <a:p>
            <a:r>
              <a:rPr lang="it-IT" sz="1200"/>
              <a:t>New more powerful bow thruster </a:t>
            </a:r>
          </a:p>
        </p:txBody>
      </p:sp>
      <p:sp>
        <p:nvSpPr>
          <p:cNvPr id="6" name="Connettore 5"/>
          <p:cNvSpPr/>
          <p:nvPr/>
        </p:nvSpPr>
        <p:spPr>
          <a:xfrm>
            <a:off x="1714500" y="3686175"/>
            <a:ext cx="457200" cy="457200"/>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7" name="Connettore 6"/>
          <p:cNvSpPr/>
          <p:nvPr/>
        </p:nvSpPr>
        <p:spPr>
          <a:xfrm>
            <a:off x="2571750" y="4000500"/>
            <a:ext cx="457200" cy="457200"/>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3319" name="CasellaDiTesto 8"/>
          <p:cNvSpPr txBox="1">
            <a:spLocks noChangeArrowheads="1"/>
          </p:cNvSpPr>
          <p:nvPr/>
        </p:nvSpPr>
        <p:spPr bwMode="auto">
          <a:xfrm>
            <a:off x="1285875" y="4500563"/>
            <a:ext cx="2435225" cy="276225"/>
          </a:xfrm>
          <a:prstGeom prst="rect">
            <a:avLst/>
          </a:prstGeom>
          <a:noFill/>
          <a:ln w="9525">
            <a:noFill/>
            <a:miter lim="800000"/>
            <a:headEnd/>
            <a:tailEnd/>
          </a:ln>
        </p:spPr>
        <p:txBody>
          <a:bodyPr wrap="none">
            <a:spAutoFit/>
          </a:bodyPr>
          <a:lstStyle/>
          <a:p>
            <a:r>
              <a:rPr lang="it-IT" sz="1200"/>
              <a:t>New acoustic positioninig system</a:t>
            </a:r>
          </a:p>
        </p:txBody>
      </p:sp>
      <p:sp>
        <p:nvSpPr>
          <p:cNvPr id="11" name="Connettore 10"/>
          <p:cNvSpPr/>
          <p:nvPr/>
        </p:nvSpPr>
        <p:spPr>
          <a:xfrm>
            <a:off x="6429375" y="3714750"/>
            <a:ext cx="457200" cy="457200"/>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3321" name="CasellaDiTesto 11"/>
          <p:cNvSpPr txBox="1">
            <a:spLocks noChangeArrowheads="1"/>
          </p:cNvSpPr>
          <p:nvPr/>
        </p:nvSpPr>
        <p:spPr bwMode="auto">
          <a:xfrm>
            <a:off x="4000500" y="3429000"/>
            <a:ext cx="2414588" cy="461963"/>
          </a:xfrm>
          <a:prstGeom prst="rect">
            <a:avLst/>
          </a:prstGeom>
          <a:noFill/>
          <a:ln w="9525">
            <a:noFill/>
            <a:miter lim="800000"/>
            <a:headEnd/>
            <a:tailEnd/>
          </a:ln>
        </p:spPr>
        <p:txBody>
          <a:bodyPr>
            <a:spAutoFit/>
          </a:bodyPr>
          <a:lstStyle/>
          <a:p>
            <a:r>
              <a:rPr lang="it-IT" sz="1200"/>
              <a:t>Screw shafts and rudder stocks draw to enhance performances  </a:t>
            </a:r>
          </a:p>
        </p:txBody>
      </p:sp>
      <p:sp>
        <p:nvSpPr>
          <p:cNvPr id="13" name="Connettore 12"/>
          <p:cNvSpPr/>
          <p:nvPr/>
        </p:nvSpPr>
        <p:spPr>
          <a:xfrm>
            <a:off x="7286625" y="3786188"/>
            <a:ext cx="457200" cy="457200"/>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3323" name="CasellaDiTesto 13"/>
          <p:cNvSpPr txBox="1">
            <a:spLocks noChangeArrowheads="1"/>
          </p:cNvSpPr>
          <p:nvPr/>
        </p:nvSpPr>
        <p:spPr bwMode="auto">
          <a:xfrm>
            <a:off x="6673850" y="4357688"/>
            <a:ext cx="2470150" cy="461962"/>
          </a:xfrm>
          <a:prstGeom prst="rect">
            <a:avLst/>
          </a:prstGeom>
          <a:noFill/>
          <a:ln w="9525">
            <a:noFill/>
            <a:miter lim="800000"/>
            <a:headEnd/>
            <a:tailEnd/>
          </a:ln>
        </p:spPr>
        <p:txBody>
          <a:bodyPr>
            <a:spAutoFit/>
          </a:bodyPr>
          <a:lstStyle/>
          <a:p>
            <a:r>
              <a:rPr lang="it-IT" sz="1200"/>
              <a:t>Screw control enhancement  and pitch control  replacement</a:t>
            </a:r>
          </a:p>
        </p:txBody>
      </p:sp>
      <p:sp>
        <p:nvSpPr>
          <p:cNvPr id="15" name="Connettore 14"/>
          <p:cNvSpPr/>
          <p:nvPr/>
        </p:nvSpPr>
        <p:spPr>
          <a:xfrm>
            <a:off x="2214563" y="2000250"/>
            <a:ext cx="457200" cy="457200"/>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3325" name="CasellaDiTesto 15"/>
          <p:cNvSpPr txBox="1">
            <a:spLocks noChangeArrowheads="1"/>
          </p:cNvSpPr>
          <p:nvPr/>
        </p:nvSpPr>
        <p:spPr bwMode="auto">
          <a:xfrm>
            <a:off x="428625" y="1714500"/>
            <a:ext cx="1643063" cy="461963"/>
          </a:xfrm>
          <a:prstGeom prst="rect">
            <a:avLst/>
          </a:prstGeom>
          <a:noFill/>
          <a:ln w="9525">
            <a:noFill/>
            <a:miter lim="800000"/>
            <a:headEnd/>
            <a:tailEnd/>
          </a:ln>
        </p:spPr>
        <p:txBody>
          <a:bodyPr>
            <a:spAutoFit/>
          </a:bodyPr>
          <a:lstStyle/>
          <a:p>
            <a:pPr algn="ctr"/>
            <a:r>
              <a:rPr lang="it-IT" sz="1200"/>
              <a:t>Steering gear adjustments to DP1</a:t>
            </a:r>
          </a:p>
        </p:txBody>
      </p:sp>
      <p:sp>
        <p:nvSpPr>
          <p:cNvPr id="17" name="Connettore 16"/>
          <p:cNvSpPr/>
          <p:nvPr/>
        </p:nvSpPr>
        <p:spPr>
          <a:xfrm>
            <a:off x="3000375" y="2071688"/>
            <a:ext cx="457200" cy="457200"/>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3327" name="CasellaDiTesto 17"/>
          <p:cNvSpPr txBox="1">
            <a:spLocks noChangeArrowheads="1"/>
          </p:cNvSpPr>
          <p:nvPr/>
        </p:nvSpPr>
        <p:spPr bwMode="auto">
          <a:xfrm>
            <a:off x="3000375" y="1571625"/>
            <a:ext cx="1357313" cy="461963"/>
          </a:xfrm>
          <a:prstGeom prst="rect">
            <a:avLst/>
          </a:prstGeom>
          <a:noFill/>
          <a:ln w="9525">
            <a:noFill/>
            <a:miter lim="800000"/>
            <a:headEnd/>
            <a:tailEnd/>
          </a:ln>
        </p:spPr>
        <p:txBody>
          <a:bodyPr>
            <a:spAutoFit/>
          </a:bodyPr>
          <a:lstStyle/>
          <a:p>
            <a:pPr algn="ctr"/>
            <a:r>
              <a:rPr lang="it-IT" sz="1200"/>
              <a:t>DP1 positioning system</a:t>
            </a:r>
          </a:p>
        </p:txBody>
      </p:sp>
      <p:sp>
        <p:nvSpPr>
          <p:cNvPr id="16" name="CasellaDiTesto 1"/>
          <p:cNvSpPr txBox="1">
            <a:spLocks noChangeArrowheads="1"/>
          </p:cNvSpPr>
          <p:nvPr/>
        </p:nvSpPr>
        <p:spPr bwMode="auto">
          <a:xfrm>
            <a:off x="571500" y="5143500"/>
            <a:ext cx="7858125" cy="646113"/>
          </a:xfrm>
          <a:prstGeom prst="rect">
            <a:avLst/>
          </a:prstGeom>
          <a:solidFill>
            <a:schemeClr val="accent1">
              <a:lumMod val="40000"/>
              <a:lumOff val="60000"/>
            </a:schemeClr>
          </a:solidFill>
          <a:ln w="9525">
            <a:noFill/>
            <a:miter lim="800000"/>
            <a:headEnd/>
            <a:tailEnd/>
          </a:ln>
        </p:spPr>
        <p:txBody>
          <a:bodyPr>
            <a:spAutoFit/>
          </a:bodyPr>
          <a:lstStyle/>
          <a:p>
            <a:pPr>
              <a:defRPr/>
            </a:pPr>
            <a:r>
              <a:rPr lang="it-IT"/>
              <a:t>A </a:t>
            </a:r>
            <a:r>
              <a:rPr lang="it-IT" err="1"/>
              <a:t>new</a:t>
            </a:r>
            <a:r>
              <a:rPr lang="it-IT"/>
              <a:t> DP1 system </a:t>
            </a:r>
            <a:r>
              <a:rPr lang="it-IT" err="1"/>
              <a:t>will</a:t>
            </a:r>
            <a:r>
              <a:rPr lang="it-IT"/>
              <a:t> </a:t>
            </a:r>
            <a:r>
              <a:rPr lang="it-IT" err="1"/>
              <a:t>be</a:t>
            </a:r>
            <a:r>
              <a:rPr lang="it-IT"/>
              <a:t> </a:t>
            </a:r>
            <a:r>
              <a:rPr lang="it-IT" err="1"/>
              <a:t>installated</a:t>
            </a:r>
            <a:r>
              <a:rPr lang="it-IT"/>
              <a:t> and </a:t>
            </a:r>
            <a:r>
              <a:rPr lang="it-IT" err="1"/>
              <a:t>all</a:t>
            </a:r>
            <a:r>
              <a:rPr lang="it-IT"/>
              <a:t> </a:t>
            </a:r>
            <a:r>
              <a:rPr lang="it-IT" err="1"/>
              <a:t>concerning</a:t>
            </a:r>
            <a:r>
              <a:rPr lang="it-IT"/>
              <a:t> </a:t>
            </a:r>
            <a:r>
              <a:rPr lang="it-IT" err="1"/>
              <a:t>equipments</a:t>
            </a:r>
            <a:r>
              <a:rPr lang="it-IT"/>
              <a:t> </a:t>
            </a:r>
            <a:r>
              <a:rPr lang="it-IT" err="1"/>
              <a:t>will</a:t>
            </a:r>
            <a:r>
              <a:rPr lang="it-IT"/>
              <a:t> </a:t>
            </a:r>
            <a:r>
              <a:rPr lang="it-IT" err="1"/>
              <a:t>be</a:t>
            </a:r>
            <a:r>
              <a:rPr lang="it-IT"/>
              <a:t> </a:t>
            </a:r>
            <a:r>
              <a:rPr lang="it-IT" err="1"/>
              <a:t>desigened</a:t>
            </a:r>
            <a:r>
              <a:rPr lang="it-IT"/>
              <a:t> and </a:t>
            </a:r>
            <a:r>
              <a:rPr lang="it-IT" err="1"/>
              <a:t>built</a:t>
            </a:r>
            <a:r>
              <a:rPr lang="it-IT"/>
              <a:t> in </a:t>
            </a:r>
            <a:r>
              <a:rPr lang="it-IT" err="1"/>
              <a:t>order</a:t>
            </a:r>
            <a:r>
              <a:rPr lang="it-IT"/>
              <a:t> </a:t>
            </a:r>
            <a:r>
              <a:rPr lang="it-IT" err="1"/>
              <a:t>to</a:t>
            </a:r>
            <a:r>
              <a:rPr lang="it-IT"/>
              <a:t> </a:t>
            </a:r>
            <a:r>
              <a:rPr lang="it-IT" err="1"/>
              <a:t>achieve</a:t>
            </a:r>
            <a:r>
              <a:rPr lang="it-IT"/>
              <a:t> </a:t>
            </a:r>
            <a:r>
              <a:rPr lang="it-IT" err="1"/>
              <a:t>better</a:t>
            </a:r>
            <a:r>
              <a:rPr lang="it-IT"/>
              <a:t> </a:t>
            </a:r>
            <a:r>
              <a:rPr lang="it-IT" err="1"/>
              <a:t>performances</a:t>
            </a:r>
            <a:r>
              <a:rPr lang="it-IT"/>
              <a:t>.</a:t>
            </a: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9" name="Immagine 18"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20" name="Immagine 19"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21"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2" name="Immagine 1" descr="minerva profilo.bmp"/>
          <p:cNvPicPr>
            <a:picLocks noChangeAspect="1"/>
          </p:cNvPicPr>
          <p:nvPr/>
        </p:nvPicPr>
        <p:blipFill>
          <a:blip r:embed="rId2">
            <a:clrChange>
              <a:clrFrom>
                <a:srgbClr val="FFFFFF"/>
              </a:clrFrom>
              <a:clrTo>
                <a:srgbClr val="FFFFFF">
                  <a:alpha val="0"/>
                </a:srgbClr>
              </a:clrTo>
            </a:clrChange>
          </a:blip>
          <a:stretch>
            <a:fillRect/>
          </a:stretch>
        </p:blipFill>
        <p:spPr>
          <a:xfrm>
            <a:off x="0" y="2500313"/>
            <a:ext cx="9144000" cy="4211637"/>
          </a:xfrm>
          <a:prstGeom prst="rect">
            <a:avLst/>
          </a:prstGeom>
          <a:effectLst>
            <a:outerShdw blurRad="50800" dist="50800" dir="5400000" algn="ctr" rotWithShape="0">
              <a:srgbClr val="000000">
                <a:alpha val="2000"/>
              </a:srgbClr>
            </a:outerShdw>
          </a:effectLst>
        </p:spPr>
      </p:pic>
      <p:sp>
        <p:nvSpPr>
          <p:cNvPr id="14339" name="CasellaDiTesto 4"/>
          <p:cNvSpPr txBox="1">
            <a:spLocks noChangeArrowheads="1"/>
          </p:cNvSpPr>
          <p:nvPr/>
        </p:nvSpPr>
        <p:spPr bwMode="auto">
          <a:xfrm>
            <a:off x="214313" y="214313"/>
            <a:ext cx="8643937" cy="369887"/>
          </a:xfrm>
          <a:prstGeom prst="rect">
            <a:avLst/>
          </a:prstGeom>
          <a:noFill/>
          <a:ln w="9525">
            <a:noFill/>
            <a:miter lim="800000"/>
            <a:headEnd/>
            <a:tailEnd/>
          </a:ln>
        </p:spPr>
        <p:txBody>
          <a:bodyPr>
            <a:spAutoFit/>
          </a:bodyPr>
          <a:lstStyle/>
          <a:p>
            <a:pPr algn="ctr"/>
            <a:r>
              <a:rPr lang="it-IT" b="1" u="sng"/>
              <a:t>Platform enhancement and strenghtening will affect also: </a:t>
            </a:r>
          </a:p>
        </p:txBody>
      </p:sp>
      <p:sp>
        <p:nvSpPr>
          <p:cNvPr id="11" name="Arrotonda angolo diagonale rettangolo 10"/>
          <p:cNvSpPr/>
          <p:nvPr/>
        </p:nvSpPr>
        <p:spPr>
          <a:xfrm>
            <a:off x="1143000" y="785813"/>
            <a:ext cx="6572250" cy="2214562"/>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buFont typeface="Arial" charset="0"/>
              <a:buChar char="•"/>
              <a:defRPr/>
            </a:pPr>
            <a:r>
              <a:rPr lang="it-IT" dirty="0" smtClean="0"/>
              <a:t> </a:t>
            </a:r>
            <a:r>
              <a:rPr lang="it-IT" dirty="0" err="1" smtClean="0"/>
              <a:t>Electricity</a:t>
            </a:r>
            <a:r>
              <a:rPr lang="it-IT" dirty="0" smtClean="0"/>
              <a:t> </a:t>
            </a:r>
            <a:r>
              <a:rPr lang="it-IT" dirty="0" err="1"/>
              <a:t>grid</a:t>
            </a:r>
            <a:r>
              <a:rPr lang="it-IT" dirty="0"/>
              <a:t> </a:t>
            </a:r>
            <a:r>
              <a:rPr lang="it-IT" dirty="0" err="1"/>
              <a:t>improvements</a:t>
            </a:r>
            <a:endParaRPr lang="it-IT" dirty="0"/>
          </a:p>
          <a:p>
            <a:pPr>
              <a:buFont typeface="Arial" charset="0"/>
              <a:buChar char="•"/>
              <a:defRPr/>
            </a:pPr>
            <a:r>
              <a:rPr lang="it-IT" dirty="0"/>
              <a:t> More </a:t>
            </a:r>
            <a:r>
              <a:rPr lang="it-IT" dirty="0" err="1"/>
              <a:t>powerful</a:t>
            </a:r>
            <a:r>
              <a:rPr lang="it-IT" dirty="0"/>
              <a:t> </a:t>
            </a:r>
            <a:r>
              <a:rPr lang="it-IT" dirty="0" err="1"/>
              <a:t>generators</a:t>
            </a:r>
            <a:r>
              <a:rPr lang="it-IT" dirty="0"/>
              <a:t> </a:t>
            </a:r>
            <a:r>
              <a:rPr lang="it-IT" dirty="0" err="1"/>
              <a:t>to</a:t>
            </a:r>
            <a:r>
              <a:rPr lang="it-IT" dirty="0"/>
              <a:t> </a:t>
            </a:r>
            <a:r>
              <a:rPr lang="it-IT" dirty="0" err="1"/>
              <a:t>meet</a:t>
            </a:r>
            <a:r>
              <a:rPr lang="it-IT" dirty="0"/>
              <a:t> </a:t>
            </a:r>
            <a:r>
              <a:rPr lang="it-IT" dirty="0" err="1"/>
              <a:t>new</a:t>
            </a:r>
            <a:r>
              <a:rPr lang="it-IT" dirty="0"/>
              <a:t> </a:t>
            </a:r>
            <a:r>
              <a:rPr lang="it-IT" dirty="0" err="1"/>
              <a:t>electricity</a:t>
            </a:r>
            <a:r>
              <a:rPr lang="it-IT" dirty="0"/>
              <a:t> </a:t>
            </a:r>
            <a:r>
              <a:rPr lang="it-IT" dirty="0" err="1"/>
              <a:t>requirements</a:t>
            </a:r>
            <a:endParaRPr lang="it-IT" dirty="0"/>
          </a:p>
          <a:p>
            <a:pPr>
              <a:buFont typeface="Arial" charset="0"/>
              <a:buChar char="•"/>
              <a:defRPr/>
            </a:pPr>
            <a:r>
              <a:rPr lang="it-IT" dirty="0"/>
              <a:t> </a:t>
            </a:r>
            <a:r>
              <a:rPr lang="it-IT" dirty="0" err="1"/>
              <a:t>Fresh</a:t>
            </a:r>
            <a:r>
              <a:rPr lang="it-IT" dirty="0"/>
              <a:t> water production </a:t>
            </a:r>
            <a:r>
              <a:rPr lang="it-IT" dirty="0" err="1"/>
              <a:t>plant</a:t>
            </a:r>
            <a:r>
              <a:rPr lang="it-IT" dirty="0"/>
              <a:t> </a:t>
            </a:r>
            <a:r>
              <a:rPr lang="it-IT" dirty="0" err="1"/>
              <a:t>strenghtening</a:t>
            </a:r>
            <a:r>
              <a:rPr lang="it-IT" dirty="0"/>
              <a:t> </a:t>
            </a:r>
          </a:p>
          <a:p>
            <a:pPr>
              <a:buFont typeface="Arial" charset="0"/>
              <a:buChar char="•"/>
              <a:defRPr/>
            </a:pPr>
            <a:r>
              <a:rPr lang="it-IT" dirty="0"/>
              <a:t> Air </a:t>
            </a:r>
            <a:r>
              <a:rPr lang="it-IT" dirty="0" err="1"/>
              <a:t>conditioning</a:t>
            </a:r>
            <a:r>
              <a:rPr lang="it-IT" dirty="0"/>
              <a:t> system </a:t>
            </a:r>
            <a:r>
              <a:rPr lang="it-IT" dirty="0" err="1"/>
              <a:t>enhancement</a:t>
            </a:r>
            <a:endParaRPr lang="it-IT" dirty="0"/>
          </a:p>
          <a:p>
            <a:pPr>
              <a:buFont typeface="Arial" charset="0"/>
              <a:buChar char="•"/>
              <a:defRPr/>
            </a:pPr>
            <a:r>
              <a:rPr lang="it-IT" dirty="0"/>
              <a:t> </a:t>
            </a:r>
            <a:r>
              <a:rPr lang="it-IT" dirty="0" err="1"/>
              <a:t>Fuel</a:t>
            </a:r>
            <a:r>
              <a:rPr lang="it-IT" dirty="0"/>
              <a:t> </a:t>
            </a:r>
            <a:r>
              <a:rPr lang="it-IT" dirty="0" err="1"/>
              <a:t>purification</a:t>
            </a:r>
            <a:r>
              <a:rPr lang="it-IT" dirty="0"/>
              <a:t> system </a:t>
            </a:r>
            <a:r>
              <a:rPr lang="it-IT" dirty="0" err="1"/>
              <a:t>improvement</a:t>
            </a:r>
            <a:endParaRPr lang="it-IT" dirty="0"/>
          </a:p>
          <a:p>
            <a:pPr>
              <a:buFont typeface="Arial" charset="0"/>
              <a:buChar char="•"/>
              <a:defRPr/>
            </a:pPr>
            <a:r>
              <a:rPr lang="it-IT" dirty="0"/>
              <a:t> </a:t>
            </a:r>
            <a:r>
              <a:rPr lang="it-IT" dirty="0" err="1"/>
              <a:t>Garbage</a:t>
            </a:r>
            <a:r>
              <a:rPr lang="it-IT" dirty="0"/>
              <a:t> management system </a:t>
            </a:r>
            <a:r>
              <a:rPr lang="it-IT" dirty="0" err="1"/>
              <a:t>renovation</a:t>
            </a:r>
            <a:endParaRPr lang="it-IT" dirty="0"/>
          </a:p>
          <a:p>
            <a:pPr>
              <a:buFont typeface="Arial" charset="0"/>
              <a:buChar char="•"/>
              <a:defRPr/>
            </a:pPr>
            <a:r>
              <a:rPr lang="it-IT" dirty="0"/>
              <a:t> </a:t>
            </a:r>
            <a:r>
              <a:rPr lang="it-IT" dirty="0" err="1"/>
              <a:t>Internal</a:t>
            </a:r>
            <a:r>
              <a:rPr lang="it-IT" dirty="0"/>
              <a:t> and </a:t>
            </a:r>
            <a:r>
              <a:rPr lang="it-IT" dirty="0" err="1"/>
              <a:t>external</a:t>
            </a:r>
            <a:r>
              <a:rPr lang="it-IT" dirty="0"/>
              <a:t> </a:t>
            </a:r>
            <a:r>
              <a:rPr lang="it-IT" dirty="0" err="1"/>
              <a:t>scupper</a:t>
            </a:r>
            <a:r>
              <a:rPr lang="it-IT" dirty="0"/>
              <a:t> </a:t>
            </a:r>
            <a:r>
              <a:rPr lang="it-IT" dirty="0" err="1"/>
              <a:t>overhaul</a:t>
            </a:r>
            <a:endParaRPr lang="it-IT" dirty="0"/>
          </a:p>
        </p:txBody>
      </p:sp>
      <p:grpSp>
        <p:nvGrpSpPr>
          <p:cNvPr id="3"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4" name="Immagine 13"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5" name="Immagine 14"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6"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pic>
        <p:nvPicPr>
          <p:cNvPr id="2" name="Immagine 1" descr="minerva profilo.bmp"/>
          <p:cNvPicPr>
            <a:picLocks noChangeAspect="1"/>
          </p:cNvPicPr>
          <p:nvPr/>
        </p:nvPicPr>
        <p:blipFill>
          <a:blip r:embed="rId2">
            <a:clrChange>
              <a:clrFrom>
                <a:srgbClr val="FFFFFF"/>
              </a:clrFrom>
              <a:clrTo>
                <a:srgbClr val="FFFFFF">
                  <a:alpha val="0"/>
                </a:srgbClr>
              </a:clrTo>
            </a:clrChange>
          </a:blip>
          <a:stretch>
            <a:fillRect/>
          </a:stretch>
        </p:blipFill>
        <p:spPr>
          <a:xfrm>
            <a:off x="0" y="2357438"/>
            <a:ext cx="9144000" cy="4211637"/>
          </a:xfrm>
          <a:prstGeom prst="rect">
            <a:avLst/>
          </a:prstGeom>
          <a:effectLst>
            <a:outerShdw blurRad="50800" dist="50800" dir="5400000" algn="ctr" rotWithShape="0">
              <a:srgbClr val="000000">
                <a:alpha val="2000"/>
              </a:srgbClr>
            </a:outerShdw>
          </a:effectLst>
        </p:spPr>
      </p:pic>
      <p:grpSp>
        <p:nvGrpSpPr>
          <p:cNvPr id="3"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6" name="Immagine 5"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7" name="Immagine 6"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8"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
        <p:nvSpPr>
          <p:cNvPr id="10" name="Arrotonda angolo diagonale rettangolo 9"/>
          <p:cNvSpPr/>
          <p:nvPr/>
        </p:nvSpPr>
        <p:spPr>
          <a:xfrm>
            <a:off x="1143000" y="500063"/>
            <a:ext cx="6858000" cy="2214557"/>
          </a:xfrm>
          <a:prstGeom prst="round2Diag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355600" indent="-355600">
              <a:buFont typeface="Wingdings" pitchFamily="2" charset="2"/>
              <a:buChar char="Ø"/>
              <a:defRPr/>
            </a:pPr>
            <a:endParaRPr lang="it-IT" dirty="0"/>
          </a:p>
          <a:p>
            <a:pPr marL="177800" indent="-177800">
              <a:buFont typeface="Arial" pitchFamily="34" charset="0"/>
              <a:buChar char="•"/>
              <a:defRPr/>
            </a:pPr>
            <a:endParaRPr lang="it-IT" dirty="0">
              <a:latin typeface="Arial" pitchFamily="34" charset="0"/>
              <a:cs typeface="Arial" pitchFamily="34" charset="0"/>
            </a:endParaRPr>
          </a:p>
          <a:p>
            <a:pPr marL="177800" indent="-177800">
              <a:buFont typeface="Arial" pitchFamily="34" charset="0"/>
              <a:buChar char="•"/>
              <a:defRPr/>
            </a:pPr>
            <a:endParaRPr lang="it-IT" dirty="0">
              <a:latin typeface="Arial" pitchFamily="34" charset="0"/>
              <a:cs typeface="Arial" pitchFamily="34" charset="0"/>
            </a:endParaRPr>
          </a:p>
          <a:p>
            <a:pPr marL="177800" indent="-177800">
              <a:buFont typeface="Arial" pitchFamily="34" charset="0"/>
              <a:buChar char="•"/>
              <a:defRPr/>
            </a:pPr>
            <a:endParaRPr lang="it-IT" dirty="0">
              <a:latin typeface="Arial" pitchFamily="34" charset="0"/>
              <a:cs typeface="Arial" pitchFamily="34" charset="0"/>
            </a:endParaRPr>
          </a:p>
          <a:p>
            <a:pPr marL="177800" indent="-177800">
              <a:buFont typeface="Arial" pitchFamily="34" charset="0"/>
              <a:buChar char="•"/>
              <a:defRPr/>
            </a:pPr>
            <a:r>
              <a:rPr lang="it-IT" dirty="0">
                <a:latin typeface="Arial" pitchFamily="34" charset="0"/>
                <a:cs typeface="Arial" pitchFamily="34" charset="0"/>
              </a:rPr>
              <a:t>A </a:t>
            </a:r>
            <a:r>
              <a:rPr lang="it-IT" dirty="0" err="1">
                <a:latin typeface="Arial" pitchFamily="34" charset="0"/>
                <a:cs typeface="Arial" pitchFamily="34" charset="0"/>
              </a:rPr>
              <a:t>new</a:t>
            </a:r>
            <a:r>
              <a:rPr lang="it-IT" dirty="0">
                <a:latin typeface="Arial" pitchFamily="34" charset="0"/>
                <a:cs typeface="Arial" pitchFamily="34" charset="0"/>
              </a:rPr>
              <a:t> </a:t>
            </a:r>
            <a:r>
              <a:rPr lang="it-IT" dirty="0" err="1">
                <a:latin typeface="Arial" pitchFamily="34" charset="0"/>
                <a:cs typeface="Arial" pitchFamily="34" charset="0"/>
              </a:rPr>
              <a:t>combined</a:t>
            </a:r>
            <a:r>
              <a:rPr lang="it-IT" dirty="0">
                <a:latin typeface="Arial" pitchFamily="34" charset="0"/>
                <a:cs typeface="Arial" pitchFamily="34" charset="0"/>
              </a:rPr>
              <a:t> </a:t>
            </a:r>
            <a:r>
              <a:rPr lang="it-IT" dirty="0" err="1">
                <a:latin typeface="Arial" pitchFamily="34" charset="0"/>
                <a:cs typeface="Arial" pitchFamily="34" charset="0"/>
              </a:rPr>
              <a:t>communication</a:t>
            </a:r>
            <a:r>
              <a:rPr lang="it-IT" dirty="0">
                <a:latin typeface="Arial" pitchFamily="34" charset="0"/>
                <a:cs typeface="Arial" pitchFamily="34" charset="0"/>
              </a:rPr>
              <a:t> and </a:t>
            </a:r>
            <a:r>
              <a:rPr lang="it-IT" dirty="0" err="1">
                <a:latin typeface="Arial" pitchFamily="34" charset="0"/>
                <a:cs typeface="Arial" pitchFamily="34" charset="0"/>
              </a:rPr>
              <a:t>navigation</a:t>
            </a:r>
            <a:r>
              <a:rPr lang="it-IT" dirty="0">
                <a:latin typeface="Arial" pitchFamily="34" charset="0"/>
                <a:cs typeface="Arial" pitchFamily="34" charset="0"/>
              </a:rPr>
              <a:t> system </a:t>
            </a:r>
            <a:r>
              <a:rPr lang="it-IT" dirty="0" err="1">
                <a:latin typeface="Arial" pitchFamily="34" charset="0"/>
                <a:cs typeface="Arial" pitchFamily="34" charset="0"/>
              </a:rPr>
              <a:t>will</a:t>
            </a:r>
            <a:r>
              <a:rPr lang="it-IT" dirty="0">
                <a:latin typeface="Arial" pitchFamily="34" charset="0"/>
                <a:cs typeface="Arial" pitchFamily="34" charset="0"/>
              </a:rPr>
              <a:t> </a:t>
            </a:r>
            <a:r>
              <a:rPr lang="it-IT" dirty="0" err="1">
                <a:latin typeface="Arial" pitchFamily="34" charset="0"/>
                <a:cs typeface="Arial" pitchFamily="34" charset="0"/>
              </a:rPr>
              <a:t>be</a:t>
            </a:r>
            <a:r>
              <a:rPr lang="it-IT" dirty="0">
                <a:latin typeface="Arial" pitchFamily="34" charset="0"/>
                <a:cs typeface="Arial" pitchFamily="34" charset="0"/>
              </a:rPr>
              <a:t> </a:t>
            </a:r>
            <a:r>
              <a:rPr lang="it-IT" dirty="0" err="1">
                <a:latin typeface="Arial" pitchFamily="34" charset="0"/>
                <a:cs typeface="Arial" pitchFamily="34" charset="0"/>
              </a:rPr>
              <a:t>adopted</a:t>
            </a:r>
            <a:r>
              <a:rPr lang="it-IT" dirty="0">
                <a:latin typeface="Arial" pitchFamily="34" charset="0"/>
                <a:cs typeface="Arial" pitchFamily="34" charset="0"/>
              </a:rPr>
              <a:t> </a:t>
            </a:r>
            <a:r>
              <a:rPr lang="it-IT" dirty="0" err="1">
                <a:latin typeface="Arial" pitchFamily="34" charset="0"/>
                <a:cs typeface="Arial" pitchFamily="34" charset="0"/>
              </a:rPr>
              <a:t>to</a:t>
            </a:r>
            <a:r>
              <a:rPr lang="it-IT" dirty="0">
                <a:latin typeface="Arial" pitchFamily="34" charset="0"/>
                <a:cs typeface="Arial" pitchFamily="34" charset="0"/>
              </a:rPr>
              <a:t> </a:t>
            </a:r>
            <a:r>
              <a:rPr lang="it-IT" dirty="0" err="1">
                <a:latin typeface="Arial" pitchFamily="34" charset="0"/>
                <a:cs typeface="Arial" pitchFamily="34" charset="0"/>
              </a:rPr>
              <a:t>improve</a:t>
            </a:r>
            <a:r>
              <a:rPr lang="it-IT" dirty="0">
                <a:latin typeface="Arial" pitchFamily="34" charset="0"/>
                <a:cs typeface="Arial" pitchFamily="34" charset="0"/>
              </a:rPr>
              <a:t> </a:t>
            </a:r>
            <a:r>
              <a:rPr lang="it-IT" dirty="0" err="1">
                <a:latin typeface="Arial" pitchFamily="34" charset="0"/>
                <a:cs typeface="Arial" pitchFamily="34" charset="0"/>
              </a:rPr>
              <a:t>safety</a:t>
            </a:r>
            <a:r>
              <a:rPr lang="it-IT" dirty="0">
                <a:latin typeface="Arial" pitchFamily="34" charset="0"/>
                <a:cs typeface="Arial" pitchFamily="34" charset="0"/>
              </a:rPr>
              <a:t> at </a:t>
            </a:r>
            <a:r>
              <a:rPr lang="it-IT" dirty="0" err="1">
                <a:latin typeface="Arial" pitchFamily="34" charset="0"/>
                <a:cs typeface="Arial" pitchFamily="34" charset="0"/>
              </a:rPr>
              <a:t>sea</a:t>
            </a:r>
            <a:endParaRPr lang="it-IT" dirty="0">
              <a:latin typeface="Arial" pitchFamily="34" charset="0"/>
              <a:cs typeface="Arial" pitchFamily="34" charset="0"/>
            </a:endParaRPr>
          </a:p>
          <a:p>
            <a:pPr marL="177800" indent="-177800">
              <a:buFont typeface="Arial" pitchFamily="34" charset="0"/>
              <a:buChar char="•"/>
              <a:defRPr/>
            </a:pPr>
            <a:r>
              <a:rPr lang="it-IT" dirty="0">
                <a:latin typeface="Arial" pitchFamily="34" charset="0"/>
                <a:cs typeface="Arial" pitchFamily="34" charset="0"/>
              </a:rPr>
              <a:t>Satellite </a:t>
            </a:r>
            <a:r>
              <a:rPr lang="it-IT" dirty="0" err="1">
                <a:latin typeface="Arial" pitchFamily="34" charset="0"/>
                <a:cs typeface="Arial" pitchFamily="34" charset="0"/>
              </a:rPr>
              <a:t>communication</a:t>
            </a:r>
            <a:r>
              <a:rPr lang="it-IT" dirty="0">
                <a:latin typeface="Arial" pitchFamily="34" charset="0"/>
                <a:cs typeface="Arial" pitchFamily="34" charset="0"/>
              </a:rPr>
              <a:t> system and </a:t>
            </a:r>
            <a:r>
              <a:rPr lang="it-IT" dirty="0" err="1">
                <a:latin typeface="Arial" pitchFamily="34" charset="0"/>
                <a:cs typeface="Arial" pitchFamily="34" charset="0"/>
              </a:rPr>
              <a:t>internal</a:t>
            </a:r>
            <a:r>
              <a:rPr lang="it-IT" dirty="0">
                <a:latin typeface="Arial" pitchFamily="34" charset="0"/>
                <a:cs typeface="Arial" pitchFamily="34" charset="0"/>
              </a:rPr>
              <a:t> network </a:t>
            </a:r>
            <a:r>
              <a:rPr lang="it-IT" dirty="0" err="1">
                <a:latin typeface="Arial" pitchFamily="34" charset="0"/>
                <a:cs typeface="Arial" pitchFamily="34" charset="0"/>
              </a:rPr>
              <a:t>will</a:t>
            </a:r>
            <a:r>
              <a:rPr lang="it-IT" dirty="0">
                <a:latin typeface="Arial" pitchFamily="34" charset="0"/>
                <a:cs typeface="Arial" pitchFamily="34" charset="0"/>
              </a:rPr>
              <a:t> </a:t>
            </a:r>
            <a:r>
              <a:rPr lang="it-IT" dirty="0" err="1">
                <a:latin typeface="Arial" pitchFamily="34" charset="0"/>
                <a:cs typeface="Arial" pitchFamily="34" charset="0"/>
              </a:rPr>
              <a:t>be</a:t>
            </a:r>
            <a:r>
              <a:rPr lang="it-IT" dirty="0">
                <a:latin typeface="Arial" pitchFamily="34" charset="0"/>
                <a:cs typeface="Arial" pitchFamily="34" charset="0"/>
              </a:rPr>
              <a:t> </a:t>
            </a:r>
            <a:r>
              <a:rPr lang="it-IT" dirty="0" err="1">
                <a:latin typeface="Arial" pitchFamily="34" charset="0"/>
                <a:cs typeface="Arial" pitchFamily="34" charset="0"/>
              </a:rPr>
              <a:t>improved</a:t>
            </a:r>
            <a:endParaRPr lang="it-IT" dirty="0">
              <a:latin typeface="Arial" pitchFamily="34" charset="0"/>
              <a:cs typeface="Arial" pitchFamily="34" charset="0"/>
            </a:endParaRPr>
          </a:p>
          <a:p>
            <a:pPr marL="177800" indent="-177800">
              <a:buFont typeface="Arial" pitchFamily="34" charset="0"/>
              <a:buChar char="•"/>
              <a:defRPr/>
            </a:pPr>
            <a:r>
              <a:rPr lang="it-IT" dirty="0">
                <a:latin typeface="Arial" pitchFamily="34" charset="0"/>
                <a:cs typeface="Arial" pitchFamily="34" charset="0"/>
              </a:rPr>
              <a:t>New  </a:t>
            </a:r>
            <a:r>
              <a:rPr lang="it-IT" dirty="0" err="1">
                <a:latin typeface="Arial" pitchFamily="34" charset="0"/>
                <a:cs typeface="Arial" pitchFamily="34" charset="0"/>
              </a:rPr>
              <a:t>paint</a:t>
            </a:r>
            <a:r>
              <a:rPr lang="it-IT" dirty="0">
                <a:latin typeface="Arial" pitchFamily="34" charset="0"/>
                <a:cs typeface="Arial" pitchFamily="34" charset="0"/>
              </a:rPr>
              <a:t> </a:t>
            </a:r>
            <a:r>
              <a:rPr lang="it-IT" dirty="0" err="1">
                <a:latin typeface="Arial" pitchFamily="34" charset="0"/>
                <a:cs typeface="Arial" pitchFamily="34" charset="0"/>
              </a:rPr>
              <a:t>for</a:t>
            </a:r>
            <a:r>
              <a:rPr lang="it-IT" dirty="0">
                <a:latin typeface="Arial" pitchFamily="34" charset="0"/>
                <a:cs typeface="Arial" pitchFamily="34" charset="0"/>
              </a:rPr>
              <a:t> </a:t>
            </a:r>
            <a:r>
              <a:rPr lang="it-IT" dirty="0" err="1">
                <a:latin typeface="Arial" pitchFamily="34" charset="0"/>
                <a:cs typeface="Arial" pitchFamily="34" charset="0"/>
              </a:rPr>
              <a:t>hull</a:t>
            </a:r>
            <a:r>
              <a:rPr lang="it-IT" dirty="0">
                <a:latin typeface="Arial" pitchFamily="34" charset="0"/>
                <a:cs typeface="Arial" pitchFamily="34" charset="0"/>
              </a:rPr>
              <a:t> and </a:t>
            </a:r>
            <a:r>
              <a:rPr lang="it-IT" dirty="0" err="1">
                <a:latin typeface="Arial" pitchFamily="34" charset="0"/>
                <a:cs typeface="Arial" pitchFamily="34" charset="0"/>
              </a:rPr>
              <a:t>rudders</a:t>
            </a:r>
            <a:r>
              <a:rPr lang="it-IT" dirty="0">
                <a:latin typeface="Arial" pitchFamily="34" charset="0"/>
                <a:cs typeface="Arial" pitchFamily="34" charset="0"/>
              </a:rPr>
              <a:t> </a:t>
            </a:r>
            <a:r>
              <a:rPr lang="it-IT" dirty="0" err="1">
                <a:latin typeface="Arial" pitchFamily="34" charset="0"/>
                <a:cs typeface="Arial" pitchFamily="34" charset="0"/>
              </a:rPr>
              <a:t>will</a:t>
            </a:r>
            <a:r>
              <a:rPr lang="it-IT" dirty="0">
                <a:latin typeface="Arial" pitchFamily="34" charset="0"/>
                <a:cs typeface="Arial" pitchFamily="34" charset="0"/>
              </a:rPr>
              <a:t> </a:t>
            </a:r>
            <a:r>
              <a:rPr lang="it-IT" dirty="0" err="1">
                <a:latin typeface="Arial" pitchFamily="34" charset="0"/>
                <a:cs typeface="Arial" pitchFamily="34" charset="0"/>
              </a:rPr>
              <a:t>be</a:t>
            </a:r>
            <a:r>
              <a:rPr lang="it-IT" dirty="0">
                <a:latin typeface="Arial" pitchFamily="34" charset="0"/>
                <a:cs typeface="Arial" pitchFamily="34" charset="0"/>
              </a:rPr>
              <a:t> </a:t>
            </a:r>
            <a:r>
              <a:rPr lang="it-IT" dirty="0" err="1">
                <a:latin typeface="Arial" pitchFamily="34" charset="0"/>
                <a:cs typeface="Arial" pitchFamily="34" charset="0"/>
              </a:rPr>
              <a:t>used</a:t>
            </a:r>
            <a:endParaRPr lang="it-IT" dirty="0">
              <a:latin typeface="Arial" pitchFamily="34" charset="0"/>
              <a:cs typeface="Arial" pitchFamily="34" charset="0"/>
            </a:endParaRPr>
          </a:p>
          <a:p>
            <a:pPr marL="177800" indent="-177800">
              <a:buFont typeface="Arial" pitchFamily="34" charset="0"/>
              <a:buChar char="•"/>
              <a:defRPr/>
            </a:pPr>
            <a:r>
              <a:rPr lang="it-IT" dirty="0" err="1">
                <a:latin typeface="Arial" pitchFamily="34" charset="0"/>
                <a:cs typeface="Arial" pitchFamily="34" charset="0"/>
              </a:rPr>
              <a:t>Internal</a:t>
            </a:r>
            <a:r>
              <a:rPr lang="it-IT" dirty="0">
                <a:latin typeface="Arial" pitchFamily="34" charset="0"/>
                <a:cs typeface="Arial" pitchFamily="34" charset="0"/>
              </a:rPr>
              <a:t> and </a:t>
            </a:r>
            <a:r>
              <a:rPr lang="it-IT" dirty="0" err="1">
                <a:latin typeface="Arial" pitchFamily="34" charset="0"/>
                <a:cs typeface="Arial" pitchFamily="34" charset="0"/>
              </a:rPr>
              <a:t>external</a:t>
            </a:r>
            <a:r>
              <a:rPr lang="it-IT" dirty="0">
                <a:latin typeface="Arial" pitchFamily="34" charset="0"/>
                <a:cs typeface="Arial" pitchFamily="34" charset="0"/>
              </a:rPr>
              <a:t> </a:t>
            </a:r>
            <a:r>
              <a:rPr lang="it-IT" dirty="0" err="1">
                <a:latin typeface="Arial" pitchFamily="34" charset="0"/>
                <a:cs typeface="Arial" pitchFamily="34" charset="0"/>
              </a:rPr>
              <a:t>scupper</a:t>
            </a:r>
            <a:r>
              <a:rPr lang="it-IT" dirty="0">
                <a:latin typeface="Arial" pitchFamily="34" charset="0"/>
                <a:cs typeface="Arial" pitchFamily="34" charset="0"/>
              </a:rPr>
              <a:t> </a:t>
            </a:r>
            <a:r>
              <a:rPr lang="it-IT" dirty="0" err="1">
                <a:latin typeface="Arial" pitchFamily="34" charset="0"/>
                <a:cs typeface="Arial" pitchFamily="34" charset="0"/>
              </a:rPr>
              <a:t>overhaul</a:t>
            </a:r>
            <a:endParaRPr lang="it-IT" dirty="0">
              <a:latin typeface="Arial" pitchFamily="34" charset="0"/>
              <a:cs typeface="Arial" pitchFamily="34" charset="0"/>
            </a:endParaRPr>
          </a:p>
          <a:p>
            <a:pPr marL="177800" indent="-177800">
              <a:buFont typeface="Arial" pitchFamily="34" charset="0"/>
              <a:buChar char="•"/>
              <a:defRPr/>
            </a:pPr>
            <a:endParaRPr lang="it-IT" dirty="0">
              <a:latin typeface="Arial" pitchFamily="34" charset="0"/>
              <a:cs typeface="Arial" pitchFamily="34" charset="0"/>
            </a:endParaRPr>
          </a:p>
          <a:p>
            <a:pPr marL="177800" indent="-177800">
              <a:defRPr/>
            </a:pPr>
            <a:endParaRPr lang="it-IT" dirty="0">
              <a:latin typeface="Arial" pitchFamily="34" charset="0"/>
              <a:cs typeface="Arial" pitchFamily="34" charset="0"/>
            </a:endParaRPr>
          </a:p>
          <a:p>
            <a:pPr marL="177800" indent="-177800">
              <a:defRPr/>
            </a:pPr>
            <a:endParaRPr lang="it-IT" dirty="0">
              <a:latin typeface="Arial" pitchFamily="34" charset="0"/>
              <a:cs typeface="Arial" pitchFamily="34" charset="0"/>
            </a:endParaRPr>
          </a:p>
          <a:p>
            <a:pPr algn="ctr">
              <a:defRPr/>
            </a:pPr>
            <a:endParaRPr lang="it-IT"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6386" name="CasellaDiTesto 2"/>
          <p:cNvSpPr txBox="1">
            <a:spLocks noChangeArrowheads="1"/>
          </p:cNvSpPr>
          <p:nvPr/>
        </p:nvSpPr>
        <p:spPr bwMode="auto">
          <a:xfrm>
            <a:off x="214313" y="500063"/>
            <a:ext cx="8643937" cy="646112"/>
          </a:xfrm>
          <a:prstGeom prst="rect">
            <a:avLst/>
          </a:prstGeom>
          <a:noFill/>
          <a:ln w="9525">
            <a:noFill/>
            <a:miter lim="800000"/>
            <a:headEnd/>
            <a:tailEnd/>
          </a:ln>
        </p:spPr>
        <p:txBody>
          <a:bodyPr>
            <a:spAutoFit/>
          </a:bodyPr>
          <a:lstStyle/>
          <a:p>
            <a:r>
              <a:rPr lang="it-IT"/>
              <a:t>The project will also affect deck activities by improving machineries and  their  supporting systems. </a:t>
            </a:r>
          </a:p>
        </p:txBody>
      </p:sp>
      <p:grpSp>
        <p:nvGrpSpPr>
          <p:cNvPr id="16387" name="Gruppo 9"/>
          <p:cNvGrpSpPr>
            <a:grpSpLocks/>
          </p:cNvGrpSpPr>
          <p:nvPr/>
        </p:nvGrpSpPr>
        <p:grpSpPr bwMode="auto">
          <a:xfrm>
            <a:off x="500063" y="1428750"/>
            <a:ext cx="8143875" cy="1885950"/>
            <a:chOff x="500063" y="1785938"/>
            <a:chExt cx="8143875" cy="1885950"/>
          </a:xfrm>
        </p:grpSpPr>
        <p:pic>
          <p:nvPicPr>
            <p:cNvPr id="16394" name="Immagine 5" descr="mu3.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500063" y="1785938"/>
              <a:ext cx="8143875" cy="1885950"/>
            </a:xfrm>
            <a:prstGeom prst="rect">
              <a:avLst/>
            </a:prstGeom>
            <a:noFill/>
            <a:ln w="9525">
              <a:noFill/>
              <a:miter lim="800000"/>
              <a:headEnd/>
              <a:tailEnd/>
            </a:ln>
          </p:spPr>
        </p:pic>
        <p:sp>
          <p:nvSpPr>
            <p:cNvPr id="16395" name="CasellaDiTesto 3"/>
            <p:cNvSpPr txBox="1">
              <a:spLocks noChangeArrowheads="1"/>
            </p:cNvSpPr>
            <p:nvPr/>
          </p:nvSpPr>
          <p:spPr bwMode="auto">
            <a:xfrm>
              <a:off x="857250" y="2071688"/>
              <a:ext cx="928688" cy="400050"/>
            </a:xfrm>
            <a:prstGeom prst="rect">
              <a:avLst/>
            </a:prstGeom>
            <a:solidFill>
              <a:schemeClr val="bg1"/>
            </a:solidFill>
            <a:ln w="9525">
              <a:solidFill>
                <a:srgbClr val="FF0000"/>
              </a:solidFill>
              <a:miter lim="800000"/>
              <a:headEnd/>
              <a:tailEnd/>
            </a:ln>
          </p:spPr>
          <p:txBody>
            <a:bodyPr>
              <a:spAutoFit/>
            </a:bodyPr>
            <a:lstStyle/>
            <a:p>
              <a:pPr algn="just"/>
              <a:r>
                <a:rPr lang="it-IT" sz="1000"/>
                <a:t>New capstan on port side </a:t>
              </a:r>
            </a:p>
          </p:txBody>
        </p:sp>
        <p:sp>
          <p:nvSpPr>
            <p:cNvPr id="16396" name="CasellaDiTesto 4"/>
            <p:cNvSpPr txBox="1">
              <a:spLocks noChangeArrowheads="1"/>
            </p:cNvSpPr>
            <p:nvPr/>
          </p:nvSpPr>
          <p:spPr bwMode="auto">
            <a:xfrm>
              <a:off x="785813" y="2500313"/>
              <a:ext cx="1571625" cy="400050"/>
            </a:xfrm>
            <a:prstGeom prst="rect">
              <a:avLst/>
            </a:prstGeom>
            <a:solidFill>
              <a:schemeClr val="bg1"/>
            </a:solidFill>
            <a:ln w="9525">
              <a:solidFill>
                <a:srgbClr val="FF0000"/>
              </a:solidFill>
              <a:miter lim="800000"/>
              <a:headEnd/>
              <a:tailEnd/>
            </a:ln>
          </p:spPr>
          <p:txBody>
            <a:bodyPr>
              <a:spAutoFit/>
            </a:bodyPr>
            <a:lstStyle/>
            <a:p>
              <a:pPr algn="just"/>
              <a:r>
                <a:rPr lang="it-IT" sz="1000"/>
                <a:t>Threaded coupling for winches</a:t>
              </a:r>
            </a:p>
          </p:txBody>
        </p:sp>
        <p:sp>
          <p:nvSpPr>
            <p:cNvPr id="16397" name="CasellaDiTesto 5"/>
            <p:cNvSpPr txBox="1">
              <a:spLocks noChangeArrowheads="1"/>
            </p:cNvSpPr>
            <p:nvPr/>
          </p:nvSpPr>
          <p:spPr bwMode="auto">
            <a:xfrm>
              <a:off x="3214688" y="3000375"/>
              <a:ext cx="1643062" cy="400050"/>
            </a:xfrm>
            <a:prstGeom prst="rect">
              <a:avLst/>
            </a:prstGeom>
            <a:solidFill>
              <a:schemeClr val="bg1"/>
            </a:solidFill>
            <a:ln w="9525">
              <a:solidFill>
                <a:srgbClr val="FF0000"/>
              </a:solidFill>
              <a:miter lim="800000"/>
              <a:headEnd/>
              <a:tailEnd/>
            </a:ln>
          </p:spPr>
          <p:txBody>
            <a:bodyPr>
              <a:spAutoFit/>
            </a:bodyPr>
            <a:lstStyle/>
            <a:p>
              <a:pPr algn="just"/>
              <a:r>
                <a:rPr lang="it-IT" sz="1000"/>
                <a:t>New refrigerating room for  samples</a:t>
              </a:r>
            </a:p>
          </p:txBody>
        </p:sp>
      </p:grpSp>
      <p:grpSp>
        <p:nvGrpSpPr>
          <p:cNvPr id="16388" name="Gruppo 11"/>
          <p:cNvGrpSpPr>
            <a:grpSpLocks/>
          </p:cNvGrpSpPr>
          <p:nvPr/>
        </p:nvGrpSpPr>
        <p:grpSpPr bwMode="auto">
          <a:xfrm>
            <a:off x="928688" y="3714750"/>
            <a:ext cx="7000875" cy="2401888"/>
            <a:chOff x="928662" y="3714752"/>
            <a:chExt cx="7000875" cy="2401887"/>
          </a:xfrm>
        </p:grpSpPr>
        <p:grpSp>
          <p:nvGrpSpPr>
            <p:cNvPr id="16390" name="Gruppo 10"/>
            <p:cNvGrpSpPr>
              <a:grpSpLocks/>
            </p:cNvGrpSpPr>
            <p:nvPr/>
          </p:nvGrpSpPr>
          <p:grpSpPr bwMode="auto">
            <a:xfrm>
              <a:off x="928662" y="3714752"/>
              <a:ext cx="7000875" cy="2401887"/>
              <a:chOff x="1428750" y="4062413"/>
              <a:chExt cx="7000875" cy="2401887"/>
            </a:xfrm>
          </p:grpSpPr>
          <p:pic>
            <p:nvPicPr>
              <p:cNvPr id="16392" name="Immagine 5" descr="mu6.JPG"/>
              <p:cNvPicPr>
                <a:picLocks noChangeAspect="1"/>
              </p:cNvPicPr>
              <p:nvPr/>
            </p:nvPicPr>
            <p:blipFill>
              <a:blip r:embed="rId3">
                <a:clrChange>
                  <a:clrFrom>
                    <a:srgbClr val="FAF9F9"/>
                  </a:clrFrom>
                  <a:clrTo>
                    <a:srgbClr val="FAF9F9">
                      <a:alpha val="0"/>
                    </a:srgbClr>
                  </a:clrTo>
                </a:clrChange>
              </a:blip>
              <a:srcRect/>
              <a:stretch>
                <a:fillRect/>
              </a:stretch>
            </p:blipFill>
            <p:spPr bwMode="auto">
              <a:xfrm>
                <a:off x="1714500" y="4062413"/>
                <a:ext cx="6715125" cy="2401887"/>
              </a:xfrm>
              <a:prstGeom prst="rect">
                <a:avLst/>
              </a:prstGeom>
              <a:noFill/>
              <a:ln w="9525">
                <a:noFill/>
                <a:miter lim="800000"/>
                <a:headEnd/>
                <a:tailEnd/>
              </a:ln>
            </p:spPr>
          </p:pic>
          <p:sp>
            <p:nvSpPr>
              <p:cNvPr id="16393" name="CasellaDiTesto 7"/>
              <p:cNvSpPr txBox="1">
                <a:spLocks noChangeArrowheads="1"/>
              </p:cNvSpPr>
              <p:nvPr/>
            </p:nvSpPr>
            <p:spPr bwMode="auto">
              <a:xfrm>
                <a:off x="1428750" y="5786438"/>
                <a:ext cx="1643063" cy="554037"/>
              </a:xfrm>
              <a:prstGeom prst="rect">
                <a:avLst/>
              </a:prstGeom>
              <a:solidFill>
                <a:schemeClr val="bg1"/>
              </a:solidFill>
              <a:ln w="9525">
                <a:solidFill>
                  <a:srgbClr val="FF0000"/>
                </a:solidFill>
                <a:miter lim="800000"/>
                <a:headEnd/>
                <a:tailEnd/>
              </a:ln>
            </p:spPr>
            <p:txBody>
              <a:bodyPr>
                <a:spAutoFit/>
              </a:bodyPr>
              <a:lstStyle/>
              <a:p>
                <a:pPr algn="just"/>
                <a:r>
                  <a:rPr lang="it-IT" sz="1000" dirty="0" err="1"/>
                  <a:t>Starbord</a:t>
                </a:r>
                <a:r>
                  <a:rPr lang="it-IT" sz="1000" dirty="0"/>
                  <a:t> Side </a:t>
                </a:r>
                <a:r>
                  <a:rPr lang="it-IT" sz="1000" dirty="0" err="1" smtClean="0"/>
                  <a:t>A–Frame</a:t>
                </a:r>
                <a:r>
                  <a:rPr lang="it-IT" sz="1000" dirty="0" smtClean="0"/>
                  <a:t> </a:t>
                </a:r>
                <a:r>
                  <a:rPr lang="it-IT" sz="1000" dirty="0" err="1"/>
                  <a:t>modification</a:t>
                </a:r>
                <a:r>
                  <a:rPr lang="it-IT" sz="1000" dirty="0"/>
                  <a:t> </a:t>
                </a:r>
                <a:r>
                  <a:rPr lang="it-IT" sz="1000" dirty="0" err="1"/>
                  <a:t>to</a:t>
                </a:r>
                <a:r>
                  <a:rPr lang="it-IT" sz="1000" dirty="0"/>
                  <a:t> </a:t>
                </a:r>
                <a:r>
                  <a:rPr lang="it-IT" sz="1000" dirty="0" err="1"/>
                  <a:t>ease</a:t>
                </a:r>
                <a:r>
                  <a:rPr lang="it-IT" sz="1000" dirty="0"/>
                  <a:t> CTD </a:t>
                </a:r>
                <a:r>
                  <a:rPr lang="it-IT" sz="1000" dirty="0" err="1"/>
                  <a:t>movements</a:t>
                </a:r>
                <a:endParaRPr lang="it-IT" sz="1000" dirty="0"/>
              </a:p>
            </p:txBody>
          </p:sp>
        </p:grpSp>
        <p:sp>
          <p:nvSpPr>
            <p:cNvPr id="9" name="Rettangolo 8"/>
            <p:cNvSpPr/>
            <p:nvPr/>
          </p:nvSpPr>
          <p:spPr>
            <a:xfrm>
              <a:off x="3786162" y="5643564"/>
              <a:ext cx="1857375" cy="428625"/>
            </a:xfrm>
            <a:prstGeom prst="rect">
              <a:avLst/>
            </a:prstGeom>
            <a:solidFill>
              <a:schemeClr val="accent1">
                <a:lumMod val="20000"/>
                <a:lumOff val="8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grpSp>
      <p:grpSp>
        <p:nvGrpSpPr>
          <p:cNvPr id="5"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4" name="Immagine 13" descr="MINERVA UNO ag_001.jpg"/>
            <p:cNvPicPr>
              <a:picLocks noChangeAspect="1"/>
            </p:cNvPicPr>
            <p:nvPr/>
          </p:nvPicPr>
          <p:blipFill>
            <a:blip r:embed="rId4">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5" name="Immagine 14" descr="URANIA LONG NOW_001.jpg"/>
            <p:cNvPicPr>
              <a:picLocks noChangeAspect="1"/>
            </p:cNvPicPr>
            <p:nvPr/>
          </p:nvPicPr>
          <p:blipFill>
            <a:blip r:embed="rId5">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6" name="Immagine 4" descr="Logo Sopromar nuovo.jpg"/>
            <p:cNvPicPr>
              <a:picLocks noChangeAspect="1"/>
            </p:cNvPicPr>
            <p:nvPr/>
          </p:nvPicPr>
          <p:blipFill>
            <a:blip r:embed="rId6"/>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17410" name="Titolo 9"/>
          <p:cNvSpPr>
            <a:spLocks noGrp="1"/>
          </p:cNvSpPr>
          <p:nvPr>
            <p:ph type="title"/>
          </p:nvPr>
        </p:nvSpPr>
        <p:spPr>
          <a:xfrm>
            <a:off x="357188" y="214313"/>
            <a:ext cx="8229600" cy="1143000"/>
          </a:xfrm>
        </p:spPr>
        <p:txBody>
          <a:bodyPr/>
          <a:lstStyle/>
          <a:p>
            <a:r>
              <a:rPr lang="it-IT" sz="2800" b="1" smtClean="0">
                <a:latin typeface="Arial" charset="0"/>
                <a:cs typeface="Arial" charset="0"/>
              </a:rPr>
              <a:t>RV Minerva Uno: scientific equipment renewal</a:t>
            </a:r>
          </a:p>
        </p:txBody>
      </p:sp>
      <p:sp>
        <p:nvSpPr>
          <p:cNvPr id="4" name="Rettangolo 3"/>
          <p:cNvSpPr/>
          <p:nvPr/>
        </p:nvSpPr>
        <p:spPr>
          <a:xfrm>
            <a:off x="500063" y="1214438"/>
            <a:ext cx="8431212" cy="1016000"/>
          </a:xfrm>
          <a:prstGeom prst="rect">
            <a:avLst/>
          </a:prstGeom>
        </p:spPr>
        <p:txBody>
          <a:bodyPr>
            <a:spAutoFit/>
          </a:bodyPr>
          <a:lstStyle/>
          <a:p>
            <a:pPr>
              <a:spcBef>
                <a:spcPct val="20000"/>
              </a:spcBef>
              <a:defRPr/>
            </a:pPr>
            <a:r>
              <a:rPr lang="it-IT" sz="2000" dirty="0">
                <a:solidFill>
                  <a:prstClr val="black"/>
                </a:solidFill>
                <a:latin typeface="Calibri"/>
                <a:cs typeface="+mn-cs"/>
              </a:rPr>
              <a:t>SO.PRO.MAR. S.p.A. </a:t>
            </a:r>
            <a:r>
              <a:rPr lang="it-IT" sz="2000" dirty="0" err="1">
                <a:solidFill>
                  <a:prstClr val="black"/>
                </a:solidFill>
                <a:latin typeface="Calibri"/>
                <a:cs typeface="+mn-cs"/>
              </a:rPr>
              <a:t>plans</a:t>
            </a:r>
            <a:r>
              <a:rPr lang="it-IT" sz="2000" dirty="0">
                <a:solidFill>
                  <a:prstClr val="black"/>
                </a:solidFill>
                <a:latin typeface="Calibri"/>
                <a:cs typeface="+mn-cs"/>
              </a:rPr>
              <a:t> </a:t>
            </a:r>
            <a:r>
              <a:rPr lang="it-IT" sz="2000" dirty="0" err="1">
                <a:solidFill>
                  <a:prstClr val="black"/>
                </a:solidFill>
                <a:latin typeface="Calibri"/>
                <a:cs typeface="+mn-cs"/>
              </a:rPr>
              <a:t>to</a:t>
            </a:r>
            <a:r>
              <a:rPr lang="it-IT" sz="2000" dirty="0">
                <a:solidFill>
                  <a:prstClr val="black"/>
                </a:solidFill>
                <a:latin typeface="Calibri"/>
                <a:cs typeface="+mn-cs"/>
              </a:rPr>
              <a:t> </a:t>
            </a:r>
            <a:r>
              <a:rPr lang="it-IT" sz="2000" dirty="0" err="1">
                <a:solidFill>
                  <a:prstClr val="black"/>
                </a:solidFill>
                <a:latin typeface="Calibri"/>
                <a:cs typeface="+mn-cs"/>
              </a:rPr>
              <a:t>install</a:t>
            </a:r>
            <a:r>
              <a:rPr lang="it-IT" sz="2000" dirty="0">
                <a:solidFill>
                  <a:prstClr val="black"/>
                </a:solidFill>
                <a:latin typeface="Calibri"/>
                <a:cs typeface="+mn-cs"/>
              </a:rPr>
              <a:t> </a:t>
            </a:r>
            <a:r>
              <a:rPr lang="it-IT" sz="2000" dirty="0" err="1">
                <a:solidFill>
                  <a:prstClr val="black"/>
                </a:solidFill>
                <a:latin typeface="Calibri"/>
                <a:cs typeface="+mn-cs"/>
              </a:rPr>
              <a:t>onboard</a:t>
            </a:r>
            <a:r>
              <a:rPr lang="it-IT" sz="2000" dirty="0">
                <a:solidFill>
                  <a:prstClr val="black"/>
                </a:solidFill>
                <a:latin typeface="Calibri"/>
                <a:cs typeface="+mn-cs"/>
              </a:rPr>
              <a:t> RV Minerva Uno </a:t>
            </a:r>
            <a:r>
              <a:rPr lang="it-IT" sz="2000" dirty="0" err="1">
                <a:solidFill>
                  <a:prstClr val="black"/>
                </a:solidFill>
                <a:latin typeface="Calibri"/>
                <a:cs typeface="+mn-cs"/>
              </a:rPr>
              <a:t>several</a:t>
            </a:r>
            <a:r>
              <a:rPr lang="it-IT" sz="2000" dirty="0">
                <a:solidFill>
                  <a:prstClr val="black"/>
                </a:solidFill>
                <a:latin typeface="Calibri"/>
                <a:cs typeface="+mn-cs"/>
              </a:rPr>
              <a:t> up </a:t>
            </a:r>
            <a:r>
              <a:rPr lang="it-IT" sz="2000" dirty="0" err="1">
                <a:solidFill>
                  <a:prstClr val="black"/>
                </a:solidFill>
                <a:latin typeface="Calibri"/>
                <a:cs typeface="+mn-cs"/>
              </a:rPr>
              <a:t>to</a:t>
            </a:r>
            <a:r>
              <a:rPr lang="it-IT" sz="2000" dirty="0">
                <a:solidFill>
                  <a:prstClr val="black"/>
                </a:solidFill>
                <a:latin typeface="Calibri"/>
                <a:cs typeface="+mn-cs"/>
              </a:rPr>
              <a:t> date </a:t>
            </a:r>
            <a:r>
              <a:rPr lang="it-IT" sz="2000" dirty="0" err="1">
                <a:solidFill>
                  <a:prstClr val="black"/>
                </a:solidFill>
                <a:latin typeface="Calibri"/>
                <a:cs typeface="+mn-cs"/>
              </a:rPr>
              <a:t>systems</a:t>
            </a:r>
            <a:r>
              <a:rPr lang="it-IT" sz="2000" dirty="0">
                <a:solidFill>
                  <a:prstClr val="black"/>
                </a:solidFill>
                <a:latin typeface="Calibri"/>
                <a:cs typeface="+mn-cs"/>
              </a:rPr>
              <a:t> </a:t>
            </a:r>
            <a:r>
              <a:rPr lang="it-IT" sz="2000" dirty="0" err="1">
                <a:solidFill>
                  <a:prstClr val="black"/>
                </a:solidFill>
                <a:latin typeface="Calibri"/>
                <a:cs typeface="+mn-cs"/>
              </a:rPr>
              <a:t>to</a:t>
            </a:r>
            <a:r>
              <a:rPr lang="it-IT" sz="2000" dirty="0">
                <a:solidFill>
                  <a:prstClr val="black"/>
                </a:solidFill>
                <a:latin typeface="Calibri"/>
                <a:cs typeface="+mn-cs"/>
              </a:rPr>
              <a:t> </a:t>
            </a:r>
            <a:r>
              <a:rPr lang="it-IT" sz="2000" dirty="0" err="1">
                <a:solidFill>
                  <a:prstClr val="black"/>
                </a:solidFill>
                <a:latin typeface="Calibri"/>
                <a:cs typeface="+mn-cs"/>
              </a:rPr>
              <a:t>let</a:t>
            </a:r>
            <a:r>
              <a:rPr lang="it-IT" sz="2000" dirty="0">
                <a:solidFill>
                  <a:prstClr val="black"/>
                </a:solidFill>
                <a:latin typeface="Calibri"/>
                <a:cs typeface="+mn-cs"/>
              </a:rPr>
              <a:t> </a:t>
            </a:r>
            <a:r>
              <a:rPr lang="it-IT" sz="2000" dirty="0" err="1">
                <a:solidFill>
                  <a:prstClr val="black"/>
                </a:solidFill>
                <a:latin typeface="Calibri"/>
                <a:cs typeface="+mn-cs"/>
              </a:rPr>
              <a:t>her</a:t>
            </a:r>
            <a:r>
              <a:rPr lang="it-IT" sz="2000" dirty="0">
                <a:solidFill>
                  <a:prstClr val="black"/>
                </a:solidFill>
                <a:latin typeface="Calibri"/>
                <a:cs typeface="+mn-cs"/>
              </a:rPr>
              <a:t> </a:t>
            </a:r>
            <a:r>
              <a:rPr lang="it-IT" sz="2000" dirty="0" err="1">
                <a:solidFill>
                  <a:prstClr val="black"/>
                </a:solidFill>
                <a:latin typeface="Calibri"/>
                <a:cs typeface="+mn-cs"/>
              </a:rPr>
              <a:t>be</a:t>
            </a:r>
            <a:r>
              <a:rPr lang="it-IT" sz="2000" dirty="0">
                <a:solidFill>
                  <a:prstClr val="black"/>
                </a:solidFill>
                <a:latin typeface="Calibri"/>
                <a:cs typeface="+mn-cs"/>
              </a:rPr>
              <a:t> </a:t>
            </a:r>
            <a:r>
              <a:rPr lang="it-IT" sz="2000" dirty="0" err="1">
                <a:solidFill>
                  <a:prstClr val="black"/>
                </a:solidFill>
                <a:latin typeface="Calibri"/>
                <a:cs typeface="+mn-cs"/>
              </a:rPr>
              <a:t>one</a:t>
            </a:r>
            <a:r>
              <a:rPr lang="it-IT" sz="2000" dirty="0">
                <a:solidFill>
                  <a:prstClr val="black"/>
                </a:solidFill>
                <a:latin typeface="Calibri"/>
                <a:cs typeface="+mn-cs"/>
              </a:rPr>
              <a:t> </a:t>
            </a:r>
            <a:r>
              <a:rPr lang="it-IT" sz="2000" dirty="0" err="1">
                <a:solidFill>
                  <a:prstClr val="black"/>
                </a:solidFill>
                <a:latin typeface="Calibri"/>
                <a:cs typeface="+mn-cs"/>
              </a:rPr>
              <a:t>of</a:t>
            </a:r>
            <a:r>
              <a:rPr lang="it-IT" sz="2000" dirty="0">
                <a:solidFill>
                  <a:prstClr val="black"/>
                </a:solidFill>
                <a:latin typeface="Calibri"/>
                <a:cs typeface="+mn-cs"/>
              </a:rPr>
              <a:t> the </a:t>
            </a:r>
            <a:r>
              <a:rPr lang="it-IT" sz="2000" dirty="0" err="1">
                <a:solidFill>
                  <a:prstClr val="black"/>
                </a:solidFill>
                <a:latin typeface="Calibri"/>
                <a:cs typeface="+mn-cs"/>
              </a:rPr>
              <a:t>better</a:t>
            </a:r>
            <a:r>
              <a:rPr lang="it-IT" sz="2000" dirty="0">
                <a:solidFill>
                  <a:prstClr val="black"/>
                </a:solidFill>
                <a:latin typeface="Calibri"/>
                <a:cs typeface="+mn-cs"/>
              </a:rPr>
              <a:t> </a:t>
            </a:r>
            <a:r>
              <a:rPr lang="it-IT" sz="2000" dirty="0" err="1">
                <a:solidFill>
                  <a:prstClr val="black"/>
                </a:solidFill>
                <a:latin typeface="Calibri"/>
                <a:cs typeface="+mn-cs"/>
              </a:rPr>
              <a:t>equipped</a:t>
            </a:r>
            <a:r>
              <a:rPr lang="it-IT" sz="2000" dirty="0">
                <a:solidFill>
                  <a:prstClr val="black"/>
                </a:solidFill>
                <a:latin typeface="Calibri"/>
                <a:cs typeface="+mn-cs"/>
              </a:rPr>
              <a:t> </a:t>
            </a:r>
            <a:r>
              <a:rPr lang="it-IT" sz="2000" dirty="0" err="1">
                <a:solidFill>
                  <a:prstClr val="black"/>
                </a:solidFill>
                <a:latin typeface="Calibri"/>
                <a:cs typeface="+mn-cs"/>
              </a:rPr>
              <a:t>research</a:t>
            </a:r>
            <a:r>
              <a:rPr lang="it-IT" sz="2000" dirty="0">
                <a:solidFill>
                  <a:prstClr val="black"/>
                </a:solidFill>
                <a:latin typeface="Calibri"/>
                <a:cs typeface="+mn-cs"/>
              </a:rPr>
              <a:t> </a:t>
            </a:r>
            <a:r>
              <a:rPr lang="it-IT" sz="2000" dirty="0" err="1">
                <a:solidFill>
                  <a:prstClr val="black"/>
                </a:solidFill>
                <a:latin typeface="Calibri"/>
                <a:cs typeface="+mn-cs"/>
              </a:rPr>
              <a:t>ships</a:t>
            </a:r>
            <a:r>
              <a:rPr lang="it-IT" sz="2000" dirty="0">
                <a:solidFill>
                  <a:prstClr val="black"/>
                </a:solidFill>
                <a:latin typeface="Calibri"/>
                <a:cs typeface="+mn-cs"/>
              </a:rPr>
              <a:t> in the </a:t>
            </a:r>
            <a:r>
              <a:rPr lang="it-IT" sz="2000" dirty="0" err="1">
                <a:solidFill>
                  <a:prstClr val="black"/>
                </a:solidFill>
                <a:latin typeface="Calibri"/>
                <a:cs typeface="+mn-cs"/>
              </a:rPr>
              <a:t>Mediterranean</a:t>
            </a:r>
            <a:r>
              <a:rPr lang="it-IT" sz="2000" dirty="0">
                <a:solidFill>
                  <a:prstClr val="black"/>
                </a:solidFill>
                <a:latin typeface="Calibri"/>
                <a:cs typeface="+mn-cs"/>
              </a:rPr>
              <a:t> </a:t>
            </a:r>
            <a:r>
              <a:rPr lang="it-IT" sz="2000" dirty="0" err="1">
                <a:solidFill>
                  <a:prstClr val="black"/>
                </a:solidFill>
                <a:latin typeface="Calibri"/>
                <a:cs typeface="+mn-cs"/>
              </a:rPr>
              <a:t>Sea</a:t>
            </a:r>
            <a:r>
              <a:rPr lang="it-IT" sz="2000" dirty="0">
                <a:solidFill>
                  <a:prstClr val="black"/>
                </a:solidFill>
                <a:latin typeface="Calibri"/>
                <a:cs typeface="+mn-cs"/>
              </a:rPr>
              <a:t>.</a:t>
            </a:r>
          </a:p>
        </p:txBody>
      </p:sp>
      <p:sp>
        <p:nvSpPr>
          <p:cNvPr id="9" name="Arrotonda angolo diagonale rettangolo 8"/>
          <p:cNvSpPr/>
          <p:nvPr/>
        </p:nvSpPr>
        <p:spPr>
          <a:xfrm>
            <a:off x="1928813" y="2643188"/>
            <a:ext cx="5286375" cy="2857500"/>
          </a:xfrm>
          <a:prstGeom prst="round2DiagRect">
            <a:avLst/>
          </a:prstGeom>
        </p:spPr>
        <p:style>
          <a:lnRef idx="1">
            <a:schemeClr val="accent1"/>
          </a:lnRef>
          <a:fillRef idx="3">
            <a:schemeClr val="accent1"/>
          </a:fillRef>
          <a:effectRef idx="2">
            <a:schemeClr val="accent1"/>
          </a:effectRef>
          <a:fontRef idx="minor">
            <a:schemeClr val="lt1"/>
          </a:fontRef>
        </p:style>
        <p:txBody>
          <a:bodyPr anchor="ctr"/>
          <a:lstStyle/>
          <a:p>
            <a:pPr marL="342900" indent="-342900">
              <a:lnSpc>
                <a:spcPct val="150000"/>
              </a:lnSpc>
              <a:buFont typeface="+mj-lt"/>
              <a:buAutoNum type="arabicPeriod"/>
              <a:defRPr/>
            </a:pPr>
            <a:r>
              <a:rPr lang="it-IT" dirty="0" err="1">
                <a:latin typeface="Arial" pitchFamily="34" charset="0"/>
                <a:cs typeface="Arial" pitchFamily="34" charset="0"/>
              </a:rPr>
              <a:t>Ship</a:t>
            </a:r>
            <a:r>
              <a:rPr lang="it-IT" dirty="0">
                <a:latin typeface="Arial" pitchFamily="34" charset="0"/>
                <a:cs typeface="Arial" pitchFamily="34" charset="0"/>
              </a:rPr>
              <a:t> </a:t>
            </a:r>
            <a:r>
              <a:rPr lang="it-IT" dirty="0" err="1">
                <a:latin typeface="Arial" pitchFamily="34" charset="0"/>
                <a:cs typeface="Arial" pitchFamily="34" charset="0"/>
              </a:rPr>
              <a:t>positioning</a:t>
            </a:r>
            <a:r>
              <a:rPr lang="it-IT" dirty="0">
                <a:latin typeface="Arial" pitchFamily="34" charset="0"/>
                <a:cs typeface="Arial" pitchFamily="34" charset="0"/>
              </a:rPr>
              <a:t> system</a:t>
            </a:r>
          </a:p>
          <a:p>
            <a:pPr marL="342900" indent="-342900">
              <a:lnSpc>
                <a:spcPct val="150000"/>
              </a:lnSpc>
              <a:buFont typeface="+mj-lt"/>
              <a:buAutoNum type="arabicPeriod"/>
              <a:defRPr/>
            </a:pPr>
            <a:r>
              <a:rPr lang="it-IT" dirty="0">
                <a:latin typeface="Arial" pitchFamily="34" charset="0"/>
                <a:cs typeface="Arial" pitchFamily="34" charset="0"/>
              </a:rPr>
              <a:t>High </a:t>
            </a:r>
            <a:r>
              <a:rPr lang="it-IT" dirty="0" err="1">
                <a:latin typeface="Arial" pitchFamily="34" charset="0"/>
                <a:cs typeface="Arial" pitchFamily="34" charset="0"/>
              </a:rPr>
              <a:t>resolution</a:t>
            </a:r>
            <a:r>
              <a:rPr lang="it-IT" dirty="0">
                <a:latin typeface="Arial" pitchFamily="34" charset="0"/>
                <a:cs typeface="Arial" pitchFamily="34" charset="0"/>
              </a:rPr>
              <a:t> </a:t>
            </a:r>
            <a:r>
              <a:rPr lang="it-IT" dirty="0" err="1">
                <a:latin typeface="Arial" pitchFamily="34" charset="0"/>
                <a:cs typeface="Arial" pitchFamily="34" charset="0"/>
              </a:rPr>
              <a:t>bathymorphologic</a:t>
            </a:r>
            <a:r>
              <a:rPr lang="it-IT" dirty="0">
                <a:latin typeface="Arial" pitchFamily="34" charset="0"/>
                <a:cs typeface="Arial" pitchFamily="34" charset="0"/>
              </a:rPr>
              <a:t> system</a:t>
            </a:r>
          </a:p>
          <a:p>
            <a:pPr marL="342900" indent="-342900">
              <a:lnSpc>
                <a:spcPct val="150000"/>
              </a:lnSpc>
              <a:buFont typeface="+mj-lt"/>
              <a:buAutoNum type="arabicPeriod"/>
              <a:defRPr/>
            </a:pPr>
            <a:r>
              <a:rPr lang="it-IT" dirty="0" err="1">
                <a:latin typeface="Arial" pitchFamily="34" charset="0"/>
                <a:cs typeface="Arial" pitchFamily="34" charset="0"/>
              </a:rPr>
              <a:t>Geomorphic</a:t>
            </a:r>
            <a:r>
              <a:rPr lang="it-IT" dirty="0">
                <a:latin typeface="Arial" pitchFamily="34" charset="0"/>
                <a:cs typeface="Arial" pitchFamily="34" charset="0"/>
              </a:rPr>
              <a:t> and </a:t>
            </a:r>
            <a:r>
              <a:rPr lang="it-IT" dirty="0" err="1">
                <a:latin typeface="Arial" pitchFamily="34" charset="0"/>
                <a:cs typeface="Arial" pitchFamily="34" charset="0"/>
              </a:rPr>
              <a:t>bottom</a:t>
            </a:r>
            <a:r>
              <a:rPr lang="it-IT" dirty="0">
                <a:latin typeface="Arial" pitchFamily="34" charset="0"/>
                <a:cs typeface="Arial" pitchFamily="34" charset="0"/>
              </a:rPr>
              <a:t> </a:t>
            </a:r>
            <a:r>
              <a:rPr lang="it-IT" dirty="0" err="1">
                <a:latin typeface="Arial" pitchFamily="34" charset="0"/>
                <a:cs typeface="Arial" pitchFamily="34" charset="0"/>
              </a:rPr>
              <a:t>sampling</a:t>
            </a:r>
            <a:r>
              <a:rPr lang="it-IT" dirty="0">
                <a:latin typeface="Arial" pitchFamily="34" charset="0"/>
                <a:cs typeface="Arial" pitchFamily="34" charset="0"/>
              </a:rPr>
              <a:t> system</a:t>
            </a:r>
          </a:p>
          <a:p>
            <a:pPr marL="342900" indent="-342900">
              <a:lnSpc>
                <a:spcPct val="150000"/>
              </a:lnSpc>
              <a:buFont typeface="+mj-lt"/>
              <a:buAutoNum type="arabicPeriod"/>
              <a:defRPr/>
            </a:pPr>
            <a:r>
              <a:rPr lang="it-IT" dirty="0" err="1">
                <a:latin typeface="Arial" pitchFamily="34" charset="0"/>
                <a:cs typeface="Arial" pitchFamily="34" charset="0"/>
              </a:rPr>
              <a:t>Magnetometric</a:t>
            </a:r>
            <a:r>
              <a:rPr lang="it-IT" dirty="0">
                <a:latin typeface="Arial" pitchFamily="34" charset="0"/>
                <a:cs typeface="Arial" pitchFamily="34" charset="0"/>
              </a:rPr>
              <a:t> </a:t>
            </a:r>
            <a:r>
              <a:rPr lang="it-IT" dirty="0" err="1">
                <a:latin typeface="Arial" pitchFamily="34" charset="0"/>
                <a:cs typeface="Arial" pitchFamily="34" charset="0"/>
              </a:rPr>
              <a:t>survey</a:t>
            </a:r>
            <a:r>
              <a:rPr lang="it-IT" dirty="0">
                <a:latin typeface="Arial" pitchFamily="34" charset="0"/>
                <a:cs typeface="Arial" pitchFamily="34" charset="0"/>
              </a:rPr>
              <a:t> system</a:t>
            </a:r>
          </a:p>
          <a:p>
            <a:pPr marL="342900" indent="-342900">
              <a:lnSpc>
                <a:spcPct val="150000"/>
              </a:lnSpc>
              <a:buFont typeface="+mj-lt"/>
              <a:buAutoNum type="arabicPeriod"/>
              <a:defRPr/>
            </a:pPr>
            <a:r>
              <a:rPr lang="it-IT" dirty="0" err="1">
                <a:latin typeface="Arial" pitchFamily="34" charset="0"/>
                <a:cs typeface="Arial" pitchFamily="34" charset="0"/>
              </a:rPr>
              <a:t>Seismostratigraphic</a:t>
            </a:r>
            <a:r>
              <a:rPr lang="it-IT" dirty="0">
                <a:latin typeface="Arial" pitchFamily="34" charset="0"/>
                <a:cs typeface="Arial" pitchFamily="34" charset="0"/>
              </a:rPr>
              <a:t> </a:t>
            </a:r>
            <a:r>
              <a:rPr lang="it-IT" dirty="0" err="1">
                <a:latin typeface="Arial" pitchFamily="34" charset="0"/>
                <a:cs typeface="Arial" pitchFamily="34" charset="0"/>
              </a:rPr>
              <a:t>survey</a:t>
            </a:r>
            <a:r>
              <a:rPr lang="it-IT" dirty="0">
                <a:latin typeface="Arial" pitchFamily="34" charset="0"/>
                <a:cs typeface="Arial" pitchFamily="34" charset="0"/>
              </a:rPr>
              <a:t> system</a:t>
            </a:r>
          </a:p>
          <a:p>
            <a:pPr marL="342900" indent="-342900">
              <a:lnSpc>
                <a:spcPct val="150000"/>
              </a:lnSpc>
              <a:buFont typeface="+mj-lt"/>
              <a:buAutoNum type="arabicPeriod"/>
              <a:defRPr/>
            </a:pPr>
            <a:r>
              <a:rPr lang="it-IT" dirty="0" err="1">
                <a:latin typeface="Arial" pitchFamily="34" charset="0"/>
                <a:cs typeface="Arial" pitchFamily="34" charset="0"/>
              </a:rPr>
              <a:t>Bottom</a:t>
            </a:r>
            <a:r>
              <a:rPr lang="it-IT" dirty="0">
                <a:latin typeface="Arial" pitchFamily="34" charset="0"/>
                <a:cs typeface="Arial" pitchFamily="34" charset="0"/>
              </a:rPr>
              <a:t> </a:t>
            </a:r>
            <a:r>
              <a:rPr lang="it-IT" dirty="0" err="1">
                <a:latin typeface="Arial" pitchFamily="34" charset="0"/>
                <a:cs typeface="Arial" pitchFamily="34" charset="0"/>
              </a:rPr>
              <a:t>visual</a:t>
            </a:r>
            <a:r>
              <a:rPr lang="it-IT" dirty="0">
                <a:latin typeface="Arial" pitchFamily="34" charset="0"/>
                <a:cs typeface="Arial" pitchFamily="34" charset="0"/>
              </a:rPr>
              <a:t> </a:t>
            </a:r>
            <a:r>
              <a:rPr lang="it-IT" dirty="0" err="1">
                <a:latin typeface="Arial" pitchFamily="34" charset="0"/>
                <a:cs typeface="Arial" pitchFamily="34" charset="0"/>
              </a:rPr>
              <a:t>inspection</a:t>
            </a:r>
            <a:r>
              <a:rPr lang="it-IT" dirty="0">
                <a:latin typeface="Arial" pitchFamily="34" charset="0"/>
                <a:cs typeface="Arial" pitchFamily="34" charset="0"/>
              </a:rPr>
              <a:t> system</a:t>
            </a:r>
          </a:p>
          <a:p>
            <a:pPr algn="ctr">
              <a:defRPr/>
            </a:pPr>
            <a:endParaRPr lang="it-IT" dirty="0"/>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1" name="Immagine 10" descr="MINERVA UNO ag_001.jpg"/>
            <p:cNvPicPr>
              <a:picLocks noChangeAspect="1"/>
            </p:cNvPicPr>
            <p:nvPr/>
          </p:nvPicPr>
          <p:blipFill>
            <a:blip r:embed="rId2">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2" name="Immagine 11" descr="URANIA LONG NOW_001.jpg"/>
            <p:cNvPicPr>
              <a:picLocks noChangeAspect="1"/>
            </p:cNvPicPr>
            <p:nvPr/>
          </p:nvPicPr>
          <p:blipFill>
            <a:blip r:embed="rId3">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3" name="Immagine 4" descr="Logo Sopromar nuovo.jpg"/>
            <p:cNvPicPr>
              <a:picLocks noChangeAspect="1"/>
            </p:cNvPicPr>
            <p:nvPr/>
          </p:nvPicPr>
          <p:blipFill>
            <a:blip r:embed="rId4"/>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7000"/>
            <a:lum/>
          </a:blip>
          <a:srcRect/>
          <a:stretch>
            <a:fillRect l="-6000" r="-6000"/>
          </a:stretch>
        </a:blipFill>
        <a:effectLst/>
      </p:bgPr>
    </p:bg>
    <p:spTree>
      <p:nvGrpSpPr>
        <p:cNvPr id="1" name=""/>
        <p:cNvGrpSpPr/>
        <p:nvPr/>
      </p:nvGrpSpPr>
      <p:grpSpPr>
        <a:xfrm>
          <a:off x="0" y="0"/>
          <a:ext cx="0" cy="0"/>
          <a:chOff x="0" y="0"/>
          <a:chExt cx="0" cy="0"/>
        </a:xfrm>
      </p:grpSpPr>
      <p:sp>
        <p:nvSpPr>
          <p:cNvPr id="18434" name="Segnaposto contenuto 2"/>
          <p:cNvSpPr>
            <a:spLocks noGrp="1"/>
          </p:cNvSpPr>
          <p:nvPr>
            <p:ph idx="1"/>
          </p:nvPr>
        </p:nvSpPr>
        <p:spPr>
          <a:xfrm>
            <a:off x="285750" y="714375"/>
            <a:ext cx="8572500" cy="1357313"/>
          </a:xfrm>
        </p:spPr>
        <p:txBody>
          <a:bodyPr/>
          <a:lstStyle/>
          <a:p>
            <a:pPr marL="0" indent="0" algn="just" eaLnBrk="1" hangingPunct="1">
              <a:buFont typeface="Arial" charset="0"/>
              <a:buNone/>
            </a:pPr>
            <a:r>
              <a:rPr lang="it-IT" sz="1800" dirty="0" smtClean="0">
                <a:latin typeface="Arial" charset="0"/>
                <a:cs typeface="Arial" charset="0"/>
              </a:rPr>
              <a:t>Minerva Uno DP1 system </a:t>
            </a:r>
            <a:r>
              <a:rPr lang="it-IT" sz="1800" dirty="0" err="1" smtClean="0">
                <a:latin typeface="Arial" charset="0"/>
                <a:cs typeface="Arial" charset="0"/>
              </a:rPr>
              <a:t>will</a:t>
            </a:r>
            <a:r>
              <a:rPr lang="it-IT" sz="1800" dirty="0" smtClean="0">
                <a:latin typeface="Arial" charset="0"/>
                <a:cs typeface="Arial" charset="0"/>
              </a:rPr>
              <a:t> </a:t>
            </a:r>
            <a:r>
              <a:rPr lang="it-IT" sz="1800" dirty="0" err="1" smtClean="0">
                <a:latin typeface="Arial" charset="0"/>
                <a:cs typeface="Arial" charset="0"/>
              </a:rPr>
              <a:t>allow</a:t>
            </a:r>
            <a:r>
              <a:rPr lang="it-IT" sz="1800" dirty="0" smtClean="0">
                <a:latin typeface="Arial" charset="0"/>
                <a:cs typeface="Arial" charset="0"/>
              </a:rPr>
              <a:t> the precise </a:t>
            </a:r>
            <a:r>
              <a:rPr lang="it-IT" sz="1800" dirty="0" err="1" smtClean="0">
                <a:latin typeface="Arial" charset="0"/>
                <a:cs typeface="Arial" charset="0"/>
              </a:rPr>
              <a:t>positioning</a:t>
            </a:r>
            <a:r>
              <a:rPr lang="it-IT" sz="1800" dirty="0" smtClean="0">
                <a:latin typeface="Arial" charset="0"/>
                <a:cs typeface="Arial" charset="0"/>
              </a:rPr>
              <a:t> </a:t>
            </a:r>
            <a:r>
              <a:rPr lang="it-IT" sz="1800" dirty="0" err="1" smtClean="0">
                <a:latin typeface="Arial" charset="0"/>
                <a:cs typeface="Arial" charset="0"/>
              </a:rPr>
              <a:t>of</a:t>
            </a:r>
            <a:r>
              <a:rPr lang="it-IT" sz="1800" dirty="0" smtClean="0">
                <a:latin typeface="Arial" charset="0"/>
                <a:cs typeface="Arial" charset="0"/>
              </a:rPr>
              <a:t> the </a:t>
            </a:r>
            <a:r>
              <a:rPr lang="it-IT" sz="1800" dirty="0" err="1" smtClean="0">
                <a:latin typeface="Arial" charset="0"/>
                <a:cs typeface="Arial" charset="0"/>
              </a:rPr>
              <a:t>ship</a:t>
            </a:r>
            <a:r>
              <a:rPr lang="it-IT" sz="1800" dirty="0" smtClean="0">
                <a:latin typeface="Arial" charset="0"/>
                <a:cs typeface="Arial" charset="0"/>
              </a:rPr>
              <a:t> </a:t>
            </a:r>
            <a:r>
              <a:rPr lang="it-IT" sz="1800" dirty="0" err="1" smtClean="0">
                <a:latin typeface="Arial" charset="0"/>
                <a:cs typeface="Arial" charset="0"/>
              </a:rPr>
              <a:t>while</a:t>
            </a:r>
            <a:r>
              <a:rPr lang="it-IT" sz="1800" dirty="0" smtClean="0">
                <a:latin typeface="Arial" charset="0"/>
                <a:cs typeface="Arial" charset="0"/>
              </a:rPr>
              <a:t> on station </a:t>
            </a:r>
            <a:r>
              <a:rPr lang="it-IT" sz="1800" dirty="0" err="1" smtClean="0">
                <a:latin typeface="Arial" charset="0"/>
                <a:cs typeface="Arial" charset="0"/>
              </a:rPr>
              <a:t>for</a:t>
            </a:r>
            <a:r>
              <a:rPr lang="it-IT" sz="1800" dirty="0" smtClean="0">
                <a:latin typeface="Arial" charset="0"/>
                <a:cs typeface="Arial" charset="0"/>
              </a:rPr>
              <a:t> </a:t>
            </a:r>
            <a:r>
              <a:rPr lang="it-IT" sz="1800" dirty="0" err="1" smtClean="0">
                <a:latin typeface="Arial" charset="0"/>
                <a:cs typeface="Arial" charset="0"/>
              </a:rPr>
              <a:t>operations</a:t>
            </a:r>
            <a:r>
              <a:rPr lang="it-IT" sz="1800" dirty="0" smtClean="0">
                <a:latin typeface="Arial" charset="0"/>
                <a:cs typeface="Arial" charset="0"/>
              </a:rPr>
              <a:t>. </a:t>
            </a:r>
          </a:p>
          <a:p>
            <a:pPr marL="0" indent="0" algn="just" eaLnBrk="1" hangingPunct="1">
              <a:buFont typeface="Arial" charset="0"/>
              <a:buNone/>
            </a:pPr>
            <a:r>
              <a:rPr lang="it-IT" sz="1800" dirty="0" err="1" smtClean="0">
                <a:latin typeface="Arial" charset="0"/>
                <a:cs typeface="Arial" charset="0"/>
              </a:rPr>
              <a:t>Ship</a:t>
            </a:r>
            <a:r>
              <a:rPr lang="it-IT" sz="1800" dirty="0" smtClean="0">
                <a:latin typeface="Arial" charset="0"/>
                <a:cs typeface="Arial" charset="0"/>
              </a:rPr>
              <a:t> </a:t>
            </a:r>
            <a:r>
              <a:rPr lang="it-IT" sz="1800" dirty="0" err="1" smtClean="0">
                <a:latin typeface="Arial" charset="0"/>
                <a:cs typeface="Arial" charset="0"/>
              </a:rPr>
              <a:t>positioning</a:t>
            </a:r>
            <a:r>
              <a:rPr lang="it-IT" sz="1800" dirty="0" smtClean="0">
                <a:latin typeface="Arial" charset="0"/>
                <a:cs typeface="Arial" charset="0"/>
              </a:rPr>
              <a:t> system </a:t>
            </a:r>
            <a:r>
              <a:rPr lang="it-IT" sz="1800" dirty="0" err="1" smtClean="0">
                <a:latin typeface="Arial" charset="0"/>
                <a:cs typeface="Arial" charset="0"/>
              </a:rPr>
              <a:t>will</a:t>
            </a:r>
            <a:r>
              <a:rPr lang="it-IT" sz="1800" dirty="0" smtClean="0">
                <a:latin typeface="Arial" charset="0"/>
                <a:cs typeface="Arial" charset="0"/>
              </a:rPr>
              <a:t> </a:t>
            </a:r>
            <a:r>
              <a:rPr lang="it-IT" sz="1800" dirty="0" err="1" smtClean="0">
                <a:latin typeface="Arial" charset="0"/>
                <a:cs typeface="Arial" charset="0"/>
              </a:rPr>
              <a:t>be</a:t>
            </a:r>
            <a:r>
              <a:rPr lang="it-IT" sz="1800" dirty="0" smtClean="0">
                <a:latin typeface="Arial" charset="0"/>
                <a:cs typeface="Arial" charset="0"/>
              </a:rPr>
              <a:t> </a:t>
            </a:r>
            <a:r>
              <a:rPr lang="it-IT" sz="1800" dirty="0" err="1" smtClean="0">
                <a:latin typeface="Arial" charset="0"/>
                <a:cs typeface="Arial" charset="0"/>
              </a:rPr>
              <a:t>completed</a:t>
            </a:r>
            <a:r>
              <a:rPr lang="it-IT" sz="1800" dirty="0" smtClean="0">
                <a:latin typeface="Arial" charset="0"/>
                <a:cs typeface="Arial" charset="0"/>
              </a:rPr>
              <a:t> </a:t>
            </a:r>
            <a:r>
              <a:rPr lang="it-IT" sz="1800" dirty="0" err="1" smtClean="0">
                <a:latin typeface="Arial" charset="0"/>
                <a:cs typeface="Arial" charset="0"/>
              </a:rPr>
              <a:t>by</a:t>
            </a:r>
            <a:r>
              <a:rPr lang="it-IT" sz="1800" dirty="0" smtClean="0">
                <a:latin typeface="Arial" charset="0"/>
                <a:cs typeface="Arial" charset="0"/>
              </a:rPr>
              <a:t> a </a:t>
            </a:r>
            <a:r>
              <a:rPr lang="it-IT" sz="1800" dirty="0" err="1" smtClean="0">
                <a:latin typeface="Arial" charset="0"/>
                <a:cs typeface="Arial" charset="0"/>
              </a:rPr>
              <a:t>modern</a:t>
            </a:r>
            <a:r>
              <a:rPr lang="it-IT" sz="1800" dirty="0" smtClean="0">
                <a:latin typeface="Arial" charset="0"/>
                <a:cs typeface="Arial" charset="0"/>
              </a:rPr>
              <a:t> USBL </a:t>
            </a:r>
            <a:r>
              <a:rPr lang="it-IT" sz="1800" dirty="0" err="1" smtClean="0">
                <a:latin typeface="Arial" charset="0"/>
                <a:cs typeface="Arial" charset="0"/>
              </a:rPr>
              <a:t>device</a:t>
            </a:r>
            <a:r>
              <a:rPr lang="it-IT" sz="1800" dirty="0" smtClean="0">
                <a:latin typeface="Arial" charset="0"/>
                <a:cs typeface="Arial" charset="0"/>
              </a:rPr>
              <a:t> </a:t>
            </a:r>
            <a:r>
              <a:rPr lang="it-IT" sz="1800" dirty="0" err="1" smtClean="0">
                <a:latin typeface="Arial" charset="0"/>
                <a:cs typeface="Arial" charset="0"/>
              </a:rPr>
              <a:t>for</a:t>
            </a:r>
            <a:r>
              <a:rPr lang="it-IT" sz="1800" dirty="0" smtClean="0">
                <a:latin typeface="Arial" charset="0"/>
                <a:cs typeface="Arial" charset="0"/>
              </a:rPr>
              <a:t> the </a:t>
            </a:r>
            <a:r>
              <a:rPr lang="it-IT" sz="1800" dirty="0" err="1" smtClean="0">
                <a:latin typeface="Arial" charset="0"/>
                <a:cs typeface="Arial" charset="0"/>
              </a:rPr>
              <a:t>correct</a:t>
            </a:r>
            <a:r>
              <a:rPr lang="it-IT" sz="1800" dirty="0" smtClean="0">
                <a:latin typeface="Arial" charset="0"/>
                <a:cs typeface="Arial" charset="0"/>
              </a:rPr>
              <a:t> </a:t>
            </a:r>
            <a:r>
              <a:rPr lang="it-IT" sz="1800" dirty="0" err="1" smtClean="0">
                <a:latin typeface="Arial" charset="0"/>
                <a:cs typeface="Arial" charset="0"/>
              </a:rPr>
              <a:t>positioning</a:t>
            </a:r>
            <a:r>
              <a:rPr lang="it-IT" sz="1800" dirty="0" smtClean="0">
                <a:latin typeface="Arial" charset="0"/>
                <a:cs typeface="Arial" charset="0"/>
              </a:rPr>
              <a:t> </a:t>
            </a:r>
            <a:r>
              <a:rPr lang="it-IT" sz="1800" dirty="0" err="1" smtClean="0">
                <a:latin typeface="Arial" charset="0"/>
                <a:cs typeface="Arial" charset="0"/>
              </a:rPr>
              <a:t>of</a:t>
            </a:r>
            <a:r>
              <a:rPr lang="it-IT" sz="1800" dirty="0" smtClean="0">
                <a:latin typeface="Arial" charset="0"/>
                <a:cs typeface="Arial" charset="0"/>
              </a:rPr>
              <a:t> </a:t>
            </a:r>
            <a:r>
              <a:rPr lang="it-IT" sz="1800" dirty="0" err="1" smtClean="0">
                <a:latin typeface="Arial" charset="0"/>
                <a:cs typeface="Arial" charset="0"/>
              </a:rPr>
              <a:t>underwater</a:t>
            </a:r>
            <a:r>
              <a:rPr lang="it-IT" sz="1800" dirty="0" smtClean="0">
                <a:latin typeface="Arial" charset="0"/>
                <a:cs typeface="Arial" charset="0"/>
              </a:rPr>
              <a:t> </a:t>
            </a:r>
            <a:r>
              <a:rPr lang="it-IT" sz="1800" dirty="0" err="1" smtClean="0">
                <a:latin typeface="Arial" charset="0"/>
                <a:cs typeface="Arial" charset="0"/>
              </a:rPr>
              <a:t>devices</a:t>
            </a:r>
            <a:r>
              <a:rPr lang="it-IT" sz="1800" dirty="0" smtClean="0">
                <a:latin typeface="Arial" charset="0"/>
                <a:cs typeface="Arial" charset="0"/>
              </a:rPr>
              <a:t> </a:t>
            </a:r>
            <a:r>
              <a:rPr lang="it-IT" sz="1800" dirty="0" err="1" smtClean="0">
                <a:latin typeface="Arial" charset="0"/>
                <a:cs typeface="Arial" charset="0"/>
              </a:rPr>
              <a:t>such</a:t>
            </a:r>
            <a:r>
              <a:rPr lang="it-IT" sz="1800" dirty="0" smtClean="0">
                <a:latin typeface="Arial" charset="0"/>
                <a:cs typeface="Arial" charset="0"/>
              </a:rPr>
              <a:t> </a:t>
            </a:r>
            <a:r>
              <a:rPr lang="it-IT" sz="1800" dirty="0" err="1" smtClean="0">
                <a:latin typeface="Arial" charset="0"/>
                <a:cs typeface="Arial" charset="0"/>
              </a:rPr>
              <a:t>as</a:t>
            </a:r>
            <a:r>
              <a:rPr lang="it-IT" sz="1800" dirty="0" smtClean="0">
                <a:latin typeface="Arial" charset="0"/>
                <a:cs typeface="Arial" charset="0"/>
              </a:rPr>
              <a:t> </a:t>
            </a:r>
            <a:r>
              <a:rPr lang="it-IT" sz="1800" dirty="0" err="1" smtClean="0">
                <a:latin typeface="Arial" charset="0"/>
                <a:cs typeface="Arial" charset="0"/>
              </a:rPr>
              <a:t>R.O.V.</a:t>
            </a:r>
            <a:r>
              <a:rPr lang="it-IT" sz="1800" dirty="0" smtClean="0">
                <a:latin typeface="Arial" charset="0"/>
                <a:cs typeface="Arial" charset="0"/>
              </a:rPr>
              <a:t>, side </a:t>
            </a:r>
            <a:r>
              <a:rPr lang="it-IT" sz="1800" dirty="0" err="1" smtClean="0">
                <a:latin typeface="Arial" charset="0"/>
                <a:cs typeface="Arial" charset="0"/>
              </a:rPr>
              <a:t>scan</a:t>
            </a:r>
            <a:r>
              <a:rPr lang="it-IT" sz="1800" dirty="0" smtClean="0">
                <a:latin typeface="Arial" charset="0"/>
                <a:cs typeface="Arial" charset="0"/>
              </a:rPr>
              <a:t> sonar and </a:t>
            </a:r>
            <a:r>
              <a:rPr lang="it-IT" sz="1800" dirty="0" err="1" smtClean="0">
                <a:latin typeface="Arial" charset="0"/>
                <a:cs typeface="Arial" charset="0"/>
              </a:rPr>
              <a:t>magnetometer</a:t>
            </a:r>
            <a:r>
              <a:rPr lang="it-IT" sz="1800" dirty="0" smtClean="0">
                <a:latin typeface="Arial" charset="0"/>
                <a:cs typeface="Arial" charset="0"/>
              </a:rPr>
              <a:t>.</a:t>
            </a:r>
            <a:endParaRPr lang="it-IT" dirty="0" smtClean="0">
              <a:latin typeface="Arial" charset="0"/>
              <a:cs typeface="Arial" charset="0"/>
            </a:endParaRPr>
          </a:p>
        </p:txBody>
      </p:sp>
      <p:pic>
        <p:nvPicPr>
          <p:cNvPr id="18435" name="Picture 2051" descr="D:\My Documents\TRAINING\Induction\USBL Systems\rov_usbl.gif"/>
          <p:cNvPicPr>
            <a:picLocks noChangeAspect="1" noChangeArrowheads="1"/>
          </p:cNvPicPr>
          <p:nvPr/>
        </p:nvPicPr>
        <p:blipFill>
          <a:blip r:embed="rId3"/>
          <a:srcRect/>
          <a:stretch>
            <a:fillRect/>
          </a:stretch>
        </p:blipFill>
        <p:spPr bwMode="auto">
          <a:xfrm>
            <a:off x="357188" y="2571750"/>
            <a:ext cx="3741737" cy="2560638"/>
          </a:xfrm>
          <a:prstGeom prst="rect">
            <a:avLst/>
          </a:prstGeom>
          <a:noFill/>
          <a:ln w="9525">
            <a:noFill/>
            <a:miter lim="800000"/>
            <a:headEnd/>
            <a:tailEnd/>
          </a:ln>
        </p:spPr>
      </p:pic>
      <p:sp>
        <p:nvSpPr>
          <p:cNvPr id="4" name="Rettangolo 3"/>
          <p:cNvSpPr/>
          <p:nvPr/>
        </p:nvSpPr>
        <p:spPr>
          <a:xfrm>
            <a:off x="0" y="0"/>
            <a:ext cx="9144000" cy="369888"/>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buFont typeface="Arial" charset="0"/>
              <a:buNone/>
              <a:defRPr/>
            </a:pPr>
            <a:r>
              <a:rPr lang="it-IT" b="1" dirty="0">
                <a:latin typeface="Arial" pitchFamily="34" charset="0"/>
                <a:cs typeface="Arial" pitchFamily="34" charset="0"/>
              </a:rPr>
              <a:t>1)  </a:t>
            </a:r>
            <a:r>
              <a:rPr lang="it-IT" b="1" dirty="0" err="1">
                <a:latin typeface="Arial" pitchFamily="34" charset="0"/>
                <a:cs typeface="Arial" pitchFamily="34" charset="0"/>
              </a:rPr>
              <a:t>Ship</a:t>
            </a:r>
            <a:r>
              <a:rPr lang="it-IT" b="1" dirty="0">
                <a:latin typeface="Arial" pitchFamily="34" charset="0"/>
                <a:cs typeface="Arial" pitchFamily="34" charset="0"/>
              </a:rPr>
              <a:t> </a:t>
            </a:r>
            <a:r>
              <a:rPr lang="it-IT" b="1" dirty="0" err="1">
                <a:latin typeface="Arial" pitchFamily="34" charset="0"/>
                <a:cs typeface="Arial" pitchFamily="34" charset="0"/>
              </a:rPr>
              <a:t>positioning</a:t>
            </a:r>
            <a:r>
              <a:rPr lang="it-IT" b="1" dirty="0">
                <a:latin typeface="Arial" pitchFamily="34" charset="0"/>
                <a:cs typeface="Arial" pitchFamily="34" charset="0"/>
              </a:rPr>
              <a:t> system </a:t>
            </a: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7" name="Immagine 6" descr="MINERVA UNO ag_001.jpg"/>
            <p:cNvPicPr>
              <a:picLocks noChangeAspect="1"/>
            </p:cNvPicPr>
            <p:nvPr/>
          </p:nvPicPr>
          <p:blipFill>
            <a:blip r:embed="rId4">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8" name="Immagine 7" descr="URANIA LONG NOW_001.jpg"/>
            <p:cNvPicPr>
              <a:picLocks noChangeAspect="1"/>
            </p:cNvPicPr>
            <p:nvPr/>
          </p:nvPicPr>
          <p:blipFill>
            <a:blip r:embed="rId5">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9" name="Immagine 4" descr="Logo Sopromar nuovo.jpg"/>
            <p:cNvPicPr>
              <a:picLocks noChangeAspect="1"/>
            </p:cNvPicPr>
            <p:nvPr/>
          </p:nvPicPr>
          <p:blipFill>
            <a:blip r:embed="rId6"/>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 calcmode="lin" valueType="num">
                                      <p:cBhvr>
                                        <p:cTn id="7" dur="1000" fill="hold"/>
                                        <p:tgtEl>
                                          <p:spTgt spid="18435"/>
                                        </p:tgtEl>
                                        <p:attrNameLst>
                                          <p:attrName>ppt_w</p:attrName>
                                        </p:attrNameLst>
                                      </p:cBhvr>
                                      <p:tavLst>
                                        <p:tav tm="0">
                                          <p:val>
                                            <p:strVal val="#ppt_w*0.70"/>
                                          </p:val>
                                        </p:tav>
                                        <p:tav tm="100000">
                                          <p:val>
                                            <p:strVal val="#ppt_w"/>
                                          </p:val>
                                        </p:tav>
                                      </p:tavLst>
                                    </p:anim>
                                    <p:anim calcmode="lin" valueType="num">
                                      <p:cBhvr>
                                        <p:cTn id="8" dur="1000" fill="hold"/>
                                        <p:tgtEl>
                                          <p:spTgt spid="18435"/>
                                        </p:tgtEl>
                                        <p:attrNameLst>
                                          <p:attrName>ppt_h</p:attrName>
                                        </p:attrNameLst>
                                      </p:cBhvr>
                                      <p:tavLst>
                                        <p:tav tm="0">
                                          <p:val>
                                            <p:strVal val="#ppt_h"/>
                                          </p:val>
                                        </p:tav>
                                        <p:tav tm="100000">
                                          <p:val>
                                            <p:strVal val="#ppt_h"/>
                                          </p:val>
                                        </p:tav>
                                      </p:tavLst>
                                    </p:anim>
                                    <p:animEffect transition="in" filter="fade">
                                      <p:cBhvr>
                                        <p:cTn id="9" dur="10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1000" r="-21000"/>
          </a:stretch>
        </a:blipFill>
        <a:effectLst/>
      </p:bgPr>
    </p:bg>
    <p:spTree>
      <p:nvGrpSpPr>
        <p:cNvPr id="1" name=""/>
        <p:cNvGrpSpPr/>
        <p:nvPr/>
      </p:nvGrpSpPr>
      <p:grpSpPr>
        <a:xfrm>
          <a:off x="0" y="0"/>
          <a:ext cx="0" cy="0"/>
          <a:chOff x="0" y="0"/>
          <a:chExt cx="0" cy="0"/>
        </a:xfrm>
      </p:grpSpPr>
      <p:sp>
        <p:nvSpPr>
          <p:cNvPr id="19458" name="Segnaposto contenuto 2"/>
          <p:cNvSpPr>
            <a:spLocks noGrp="1"/>
          </p:cNvSpPr>
          <p:nvPr>
            <p:ph idx="1"/>
          </p:nvPr>
        </p:nvSpPr>
        <p:spPr>
          <a:xfrm>
            <a:off x="1035050" y="1000125"/>
            <a:ext cx="7073900" cy="1000115"/>
          </a:xfrm>
          <a:solidFill>
            <a:srgbClr val="FFFF00">
              <a:alpha val="56078"/>
            </a:srgbClr>
          </a:solidFill>
        </p:spPr>
        <p:txBody>
          <a:bodyPr/>
          <a:lstStyle/>
          <a:p>
            <a:pPr marL="0" indent="0" algn="just" eaLnBrk="1" hangingPunct="1">
              <a:buFont typeface="Arial" charset="0"/>
              <a:buNone/>
            </a:pPr>
            <a:r>
              <a:rPr lang="it-IT" sz="1800" dirty="0" smtClean="0">
                <a:latin typeface="Arial" charset="0"/>
                <a:cs typeface="Arial" charset="0"/>
              </a:rPr>
              <a:t>The </a:t>
            </a:r>
            <a:r>
              <a:rPr lang="it-IT" sz="1800" dirty="0" err="1" smtClean="0">
                <a:latin typeface="Arial" charset="0"/>
                <a:cs typeface="Arial" charset="0"/>
              </a:rPr>
              <a:t>hull</a:t>
            </a:r>
            <a:r>
              <a:rPr lang="it-IT" sz="1800" dirty="0" smtClean="0">
                <a:latin typeface="Arial" charset="0"/>
                <a:cs typeface="Arial" charset="0"/>
              </a:rPr>
              <a:t> </a:t>
            </a:r>
            <a:r>
              <a:rPr lang="it-IT" sz="1800" dirty="0" err="1" smtClean="0">
                <a:latin typeface="Arial" charset="0"/>
                <a:cs typeface="Arial" charset="0"/>
              </a:rPr>
              <a:t>mounted</a:t>
            </a:r>
            <a:r>
              <a:rPr lang="it-IT" sz="1800" dirty="0" smtClean="0">
                <a:latin typeface="Arial" charset="0"/>
                <a:cs typeface="Arial" charset="0"/>
              </a:rPr>
              <a:t> </a:t>
            </a:r>
            <a:r>
              <a:rPr lang="it-IT" sz="1800" dirty="0" err="1" smtClean="0">
                <a:latin typeface="Arial" charset="0"/>
                <a:cs typeface="Arial" charset="0"/>
              </a:rPr>
              <a:t>Reson</a:t>
            </a:r>
            <a:r>
              <a:rPr lang="it-IT" sz="1800" dirty="0" smtClean="0">
                <a:latin typeface="Arial" charset="0"/>
                <a:cs typeface="Arial" charset="0"/>
              </a:rPr>
              <a:t> </a:t>
            </a:r>
            <a:r>
              <a:rPr lang="it-IT" sz="1800" dirty="0" err="1" smtClean="0">
                <a:latin typeface="Arial" charset="0"/>
                <a:cs typeface="Arial" charset="0"/>
              </a:rPr>
              <a:t>Seabat</a:t>
            </a:r>
            <a:r>
              <a:rPr lang="it-IT" sz="1800" dirty="0" smtClean="0">
                <a:latin typeface="Arial" charset="0"/>
                <a:cs typeface="Arial" charset="0"/>
              </a:rPr>
              <a:t> 8160 </a:t>
            </a:r>
            <a:r>
              <a:rPr lang="it-IT" sz="1800" dirty="0" err="1" smtClean="0">
                <a:latin typeface="Arial" charset="0"/>
                <a:cs typeface="Arial" charset="0"/>
              </a:rPr>
              <a:t>multibeam</a:t>
            </a:r>
            <a:r>
              <a:rPr lang="it-IT" sz="1800" dirty="0" smtClean="0">
                <a:latin typeface="Arial" charset="0"/>
                <a:cs typeface="Arial" charset="0"/>
              </a:rPr>
              <a:t> </a:t>
            </a:r>
            <a:r>
              <a:rPr lang="it-IT" sz="1800" dirty="0" err="1" smtClean="0">
                <a:latin typeface="Arial" charset="0"/>
                <a:cs typeface="Arial" charset="0"/>
              </a:rPr>
              <a:t>will</a:t>
            </a:r>
            <a:r>
              <a:rPr lang="it-IT" sz="1800" dirty="0" smtClean="0">
                <a:latin typeface="Arial" charset="0"/>
                <a:cs typeface="Arial" charset="0"/>
              </a:rPr>
              <a:t> </a:t>
            </a:r>
            <a:r>
              <a:rPr lang="it-IT" sz="1800" dirty="0" err="1" smtClean="0">
                <a:latin typeface="Arial" charset="0"/>
                <a:cs typeface="Arial" charset="0"/>
              </a:rPr>
              <a:t>be</a:t>
            </a:r>
            <a:r>
              <a:rPr lang="it-IT" sz="1800" dirty="0" smtClean="0">
                <a:latin typeface="Arial" charset="0"/>
                <a:cs typeface="Arial" charset="0"/>
              </a:rPr>
              <a:t> </a:t>
            </a:r>
            <a:r>
              <a:rPr lang="it-IT" sz="1800" dirty="0" err="1" smtClean="0">
                <a:latin typeface="Arial" charset="0"/>
                <a:cs typeface="Arial" charset="0"/>
              </a:rPr>
              <a:t>updated</a:t>
            </a:r>
            <a:r>
              <a:rPr lang="it-IT" sz="1800" dirty="0" smtClean="0">
                <a:latin typeface="Arial" charset="0"/>
                <a:cs typeface="Arial" charset="0"/>
              </a:rPr>
              <a:t> </a:t>
            </a:r>
            <a:r>
              <a:rPr lang="it-IT" sz="1800" dirty="0" err="1" smtClean="0">
                <a:latin typeface="Arial" charset="0"/>
                <a:cs typeface="Arial" charset="0"/>
              </a:rPr>
              <a:t>to</a:t>
            </a:r>
            <a:r>
              <a:rPr lang="it-IT" sz="1800" dirty="0" smtClean="0">
                <a:latin typeface="Arial" charset="0"/>
                <a:cs typeface="Arial" charset="0"/>
              </a:rPr>
              <a:t> the </a:t>
            </a:r>
            <a:r>
              <a:rPr lang="it-IT" sz="1800" dirty="0" err="1" smtClean="0">
                <a:latin typeface="Arial" charset="0"/>
                <a:cs typeface="Arial" charset="0"/>
              </a:rPr>
              <a:t>new</a:t>
            </a:r>
            <a:r>
              <a:rPr lang="it-IT" sz="1800" dirty="0" smtClean="0">
                <a:latin typeface="Arial" charset="0"/>
                <a:cs typeface="Arial" charset="0"/>
              </a:rPr>
              <a:t> </a:t>
            </a:r>
            <a:r>
              <a:rPr lang="it-IT" sz="1800" dirty="0" err="1" smtClean="0">
                <a:latin typeface="Arial" charset="0"/>
                <a:cs typeface="Arial" charset="0"/>
              </a:rPr>
              <a:t>technology</a:t>
            </a:r>
            <a:r>
              <a:rPr lang="it-IT" sz="1800" dirty="0" smtClean="0">
                <a:latin typeface="Arial" charset="0"/>
                <a:cs typeface="Arial" charset="0"/>
              </a:rPr>
              <a:t>  </a:t>
            </a:r>
            <a:r>
              <a:rPr lang="it-IT" sz="1800" dirty="0" err="1" smtClean="0">
                <a:latin typeface="Arial" charset="0"/>
                <a:cs typeface="Arial" charset="0"/>
              </a:rPr>
              <a:t>Reson</a:t>
            </a:r>
            <a:r>
              <a:rPr lang="it-IT" sz="1800" dirty="0" smtClean="0">
                <a:latin typeface="Arial" charset="0"/>
                <a:cs typeface="Arial" charset="0"/>
              </a:rPr>
              <a:t> 7160 </a:t>
            </a:r>
            <a:r>
              <a:rPr lang="it-IT" sz="1800" dirty="0" err="1" smtClean="0">
                <a:latin typeface="Arial" charset="0"/>
                <a:cs typeface="Arial" charset="0"/>
              </a:rPr>
              <a:t>reaching</a:t>
            </a:r>
            <a:r>
              <a:rPr lang="it-IT" sz="1800" dirty="0" smtClean="0">
                <a:latin typeface="Arial" charset="0"/>
                <a:cs typeface="Arial" charset="0"/>
              </a:rPr>
              <a:t> </a:t>
            </a:r>
            <a:r>
              <a:rPr lang="it-IT" sz="1800" dirty="0" err="1" smtClean="0">
                <a:latin typeface="Arial" charset="0"/>
                <a:cs typeface="Arial" charset="0"/>
              </a:rPr>
              <a:t>higher</a:t>
            </a:r>
            <a:r>
              <a:rPr lang="it-IT" sz="1800" dirty="0" smtClean="0">
                <a:latin typeface="Arial" charset="0"/>
                <a:cs typeface="Arial" charset="0"/>
              </a:rPr>
              <a:t> </a:t>
            </a:r>
            <a:r>
              <a:rPr lang="it-IT" sz="1800" dirty="0" err="1" smtClean="0">
                <a:latin typeface="Arial" charset="0"/>
                <a:cs typeface="Arial" charset="0"/>
              </a:rPr>
              <a:t>resolution</a:t>
            </a:r>
            <a:r>
              <a:rPr lang="it-IT" sz="1800" dirty="0" smtClean="0">
                <a:latin typeface="Arial" charset="0"/>
                <a:cs typeface="Arial" charset="0"/>
              </a:rPr>
              <a:t> and </a:t>
            </a:r>
            <a:r>
              <a:rPr lang="it-IT" sz="1800" dirty="0" err="1" smtClean="0">
                <a:latin typeface="Arial" charset="0"/>
                <a:cs typeface="Arial" charset="0"/>
              </a:rPr>
              <a:t>precision</a:t>
            </a:r>
            <a:r>
              <a:rPr lang="it-IT" sz="1800" dirty="0" smtClean="0">
                <a:latin typeface="Arial" charset="0"/>
                <a:cs typeface="Arial" charset="0"/>
              </a:rPr>
              <a:t>. </a:t>
            </a:r>
            <a:r>
              <a:rPr lang="it-IT" sz="1800" dirty="0" err="1" smtClean="0">
                <a:latin typeface="Arial" charset="0"/>
                <a:cs typeface="Arial" charset="0"/>
              </a:rPr>
              <a:t>Acquisition</a:t>
            </a:r>
            <a:r>
              <a:rPr lang="it-IT" sz="1800" dirty="0" smtClean="0">
                <a:latin typeface="Arial" charset="0"/>
                <a:cs typeface="Arial" charset="0"/>
              </a:rPr>
              <a:t> and processing </a:t>
            </a:r>
            <a:r>
              <a:rPr lang="it-IT" sz="1800" dirty="0" err="1" smtClean="0">
                <a:latin typeface="Arial" charset="0"/>
                <a:cs typeface="Arial" charset="0"/>
              </a:rPr>
              <a:t>softwares</a:t>
            </a:r>
            <a:r>
              <a:rPr lang="it-IT" sz="1800" dirty="0" smtClean="0">
                <a:latin typeface="Arial" charset="0"/>
                <a:cs typeface="Arial" charset="0"/>
              </a:rPr>
              <a:t> </a:t>
            </a:r>
            <a:r>
              <a:rPr lang="it-IT" sz="1800" dirty="0" err="1" smtClean="0">
                <a:latin typeface="Arial" charset="0"/>
                <a:cs typeface="Arial" charset="0"/>
              </a:rPr>
              <a:t>will</a:t>
            </a:r>
            <a:r>
              <a:rPr lang="it-IT" sz="1800" dirty="0" smtClean="0">
                <a:latin typeface="Arial" charset="0"/>
                <a:cs typeface="Arial" charset="0"/>
              </a:rPr>
              <a:t> </a:t>
            </a:r>
            <a:r>
              <a:rPr lang="it-IT" sz="1800" dirty="0" err="1" smtClean="0">
                <a:latin typeface="Arial" charset="0"/>
                <a:cs typeface="Arial" charset="0"/>
              </a:rPr>
              <a:t>be</a:t>
            </a:r>
            <a:r>
              <a:rPr lang="it-IT" sz="1800" dirty="0" smtClean="0">
                <a:latin typeface="Arial" charset="0"/>
                <a:cs typeface="Arial" charset="0"/>
              </a:rPr>
              <a:t> </a:t>
            </a:r>
            <a:r>
              <a:rPr lang="it-IT" sz="1800" dirty="0" err="1" smtClean="0">
                <a:latin typeface="Arial" charset="0"/>
                <a:cs typeface="Arial" charset="0"/>
              </a:rPr>
              <a:t>updated</a:t>
            </a:r>
            <a:r>
              <a:rPr lang="it-IT" sz="1800" dirty="0" smtClean="0">
                <a:latin typeface="Arial" charset="0"/>
                <a:cs typeface="Arial" charset="0"/>
              </a:rPr>
              <a:t>.</a:t>
            </a:r>
          </a:p>
        </p:txBody>
      </p:sp>
      <p:pic>
        <p:nvPicPr>
          <p:cNvPr id="3" name="Immagine 2" descr="petroliera.jpg"/>
          <p:cNvPicPr>
            <a:picLocks noChangeAspect="1"/>
          </p:cNvPicPr>
          <p:nvPr/>
        </p:nvPicPr>
        <p:blipFill>
          <a:blip r:embed="rId3"/>
          <a:srcRect/>
          <a:stretch>
            <a:fillRect/>
          </a:stretch>
        </p:blipFill>
        <p:spPr bwMode="auto">
          <a:xfrm>
            <a:off x="0" y="4071938"/>
            <a:ext cx="3378200" cy="2143125"/>
          </a:xfrm>
          <a:prstGeom prst="rect">
            <a:avLst/>
          </a:prstGeom>
          <a:noFill/>
          <a:ln w="9525">
            <a:noFill/>
            <a:miter lim="800000"/>
            <a:headEnd/>
            <a:tailEnd/>
          </a:ln>
        </p:spPr>
      </p:pic>
      <p:sp>
        <p:nvSpPr>
          <p:cNvPr id="4" name="Rettangolo 3"/>
          <p:cNvSpPr/>
          <p:nvPr/>
        </p:nvSpPr>
        <p:spPr>
          <a:xfrm>
            <a:off x="0" y="0"/>
            <a:ext cx="9144000" cy="369888"/>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it-IT" b="1">
                <a:latin typeface="Arial" pitchFamily="34" charset="0"/>
                <a:cs typeface="Arial" pitchFamily="34" charset="0"/>
              </a:rPr>
              <a:t>2) High </a:t>
            </a:r>
            <a:r>
              <a:rPr lang="it-IT" b="1" err="1">
                <a:latin typeface="Arial" pitchFamily="34" charset="0"/>
                <a:cs typeface="Arial" pitchFamily="34" charset="0"/>
              </a:rPr>
              <a:t>resolution</a:t>
            </a:r>
            <a:r>
              <a:rPr lang="it-IT" b="1">
                <a:latin typeface="Arial" pitchFamily="34" charset="0"/>
                <a:cs typeface="Arial" pitchFamily="34" charset="0"/>
              </a:rPr>
              <a:t> </a:t>
            </a:r>
            <a:r>
              <a:rPr lang="it-IT" b="1" err="1">
                <a:latin typeface="Arial" pitchFamily="34" charset="0"/>
                <a:cs typeface="Arial" pitchFamily="34" charset="0"/>
              </a:rPr>
              <a:t>batymorphological</a:t>
            </a:r>
            <a:r>
              <a:rPr lang="it-IT" b="1">
                <a:latin typeface="Arial" pitchFamily="34" charset="0"/>
                <a:cs typeface="Arial" pitchFamily="34" charset="0"/>
              </a:rPr>
              <a:t> system</a:t>
            </a: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6" name="Immagine 5" descr="MINERVA UNO ag_001.jpg"/>
            <p:cNvPicPr>
              <a:picLocks noChangeAspect="1"/>
            </p:cNvPicPr>
            <p:nvPr/>
          </p:nvPicPr>
          <p:blipFill>
            <a:blip r:embed="rId4">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7" name="Immagine 6" descr="URANIA LONG NOW_001.jpg"/>
            <p:cNvPicPr>
              <a:picLocks noChangeAspect="1"/>
            </p:cNvPicPr>
            <p:nvPr/>
          </p:nvPicPr>
          <p:blipFill>
            <a:blip r:embed="rId5">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8" name="Immagine 4" descr="Logo Sopromar nuovo.jpg"/>
            <p:cNvPicPr>
              <a:picLocks noChangeAspect="1"/>
            </p:cNvPicPr>
            <p:nvPr/>
          </p:nvPicPr>
          <p:blipFill>
            <a:blip r:embed="rId6"/>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4)">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60000"/>
            <a:lumOff val="40000"/>
          </a:schemeClr>
        </a:solidFill>
        <a:effectLst/>
      </p:bgPr>
    </p:bg>
    <p:spTree>
      <p:nvGrpSpPr>
        <p:cNvPr id="1" name=""/>
        <p:cNvGrpSpPr/>
        <p:nvPr/>
      </p:nvGrpSpPr>
      <p:grpSpPr>
        <a:xfrm>
          <a:off x="0" y="0"/>
          <a:ext cx="0" cy="0"/>
          <a:chOff x="0" y="0"/>
          <a:chExt cx="0" cy="0"/>
        </a:xfrm>
      </p:grpSpPr>
      <p:pic>
        <p:nvPicPr>
          <p:cNvPr id="20482" name="Immagine 2" descr="relitto_geomare_tagliato.bmp"/>
          <p:cNvPicPr>
            <a:picLocks noChangeAspect="1"/>
          </p:cNvPicPr>
          <p:nvPr/>
        </p:nvPicPr>
        <p:blipFill>
          <a:blip r:embed="rId2"/>
          <a:srcRect/>
          <a:stretch>
            <a:fillRect/>
          </a:stretch>
        </p:blipFill>
        <p:spPr bwMode="auto">
          <a:xfrm>
            <a:off x="571500" y="1714500"/>
            <a:ext cx="3357563" cy="2584450"/>
          </a:xfrm>
          <a:prstGeom prst="rect">
            <a:avLst/>
          </a:prstGeom>
          <a:noFill/>
          <a:ln w="9525">
            <a:noFill/>
            <a:miter lim="800000"/>
            <a:headEnd/>
            <a:tailEnd/>
          </a:ln>
        </p:spPr>
      </p:pic>
      <p:sp>
        <p:nvSpPr>
          <p:cNvPr id="5" name="Ovale 4"/>
          <p:cNvSpPr/>
          <p:nvPr/>
        </p:nvSpPr>
        <p:spPr>
          <a:xfrm>
            <a:off x="2857500" y="3429000"/>
            <a:ext cx="571500" cy="5715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6" name="CasellaDiTesto 5"/>
          <p:cNvSpPr txBox="1">
            <a:spLocks noChangeArrowheads="1"/>
          </p:cNvSpPr>
          <p:nvPr/>
        </p:nvSpPr>
        <p:spPr bwMode="auto">
          <a:xfrm>
            <a:off x="2500313" y="3929063"/>
            <a:ext cx="825500" cy="369887"/>
          </a:xfrm>
          <a:prstGeom prst="rect">
            <a:avLst/>
          </a:prstGeom>
          <a:noFill/>
          <a:ln w="9525">
            <a:noFill/>
            <a:miter lim="800000"/>
            <a:headEnd/>
            <a:tailEnd/>
          </a:ln>
        </p:spPr>
        <p:txBody>
          <a:bodyPr wrap="none">
            <a:spAutoFit/>
          </a:bodyPr>
          <a:lstStyle/>
          <a:p>
            <a:r>
              <a:rPr lang="it-IT"/>
              <a:t>Target</a:t>
            </a:r>
          </a:p>
        </p:txBody>
      </p:sp>
      <p:pic>
        <p:nvPicPr>
          <p:cNvPr id="20485" name="Immagine 6" descr="box biolig.JPG"/>
          <p:cNvPicPr>
            <a:picLocks noChangeAspect="1"/>
          </p:cNvPicPr>
          <p:nvPr/>
        </p:nvPicPr>
        <p:blipFill>
          <a:blip r:embed="rId3"/>
          <a:srcRect/>
          <a:stretch>
            <a:fillRect/>
          </a:stretch>
        </p:blipFill>
        <p:spPr bwMode="auto">
          <a:xfrm>
            <a:off x="4286250" y="1714500"/>
            <a:ext cx="3786188" cy="2524125"/>
          </a:xfrm>
          <a:prstGeom prst="rect">
            <a:avLst/>
          </a:prstGeom>
          <a:noFill/>
          <a:ln w="9525">
            <a:noFill/>
            <a:miter lim="800000"/>
            <a:headEnd/>
            <a:tailEnd/>
          </a:ln>
        </p:spPr>
      </p:pic>
      <p:grpSp>
        <p:nvGrpSpPr>
          <p:cNvPr id="2" name="Gruppo 11"/>
          <p:cNvGrpSpPr>
            <a:grpSpLocks/>
          </p:cNvGrpSpPr>
          <p:nvPr/>
        </p:nvGrpSpPr>
        <p:grpSpPr bwMode="auto">
          <a:xfrm>
            <a:off x="2786063" y="2571750"/>
            <a:ext cx="2159000" cy="1189038"/>
            <a:chOff x="2786050" y="2571744"/>
            <a:chExt cx="2159566" cy="1188727"/>
          </a:xfrm>
        </p:grpSpPr>
        <p:sp>
          <p:nvSpPr>
            <p:cNvPr id="10" name="Freccia a destra 9"/>
            <p:cNvSpPr/>
            <p:nvPr/>
          </p:nvSpPr>
          <p:spPr>
            <a:xfrm>
              <a:off x="3071875" y="3643027"/>
              <a:ext cx="786018" cy="11744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0494" name="CasellaDiTesto 10"/>
            <p:cNvSpPr txBox="1">
              <a:spLocks noChangeArrowheads="1"/>
            </p:cNvSpPr>
            <p:nvPr/>
          </p:nvSpPr>
          <p:spPr bwMode="auto">
            <a:xfrm>
              <a:off x="2786050" y="2571744"/>
              <a:ext cx="2159566" cy="369332"/>
            </a:xfrm>
            <a:prstGeom prst="rect">
              <a:avLst/>
            </a:prstGeom>
            <a:noFill/>
            <a:ln w="9525">
              <a:noFill/>
              <a:miter lim="800000"/>
              <a:headEnd/>
              <a:tailEnd/>
            </a:ln>
          </p:spPr>
          <p:txBody>
            <a:bodyPr wrap="none">
              <a:spAutoFit/>
            </a:bodyPr>
            <a:lstStyle/>
            <a:p>
              <a:r>
                <a:rPr lang="it-IT">
                  <a:solidFill>
                    <a:srgbClr val="FF0000"/>
                  </a:solidFill>
                </a:rPr>
                <a:t>Box corer sampling</a:t>
              </a:r>
            </a:p>
          </p:txBody>
        </p:sp>
      </p:grpSp>
      <p:sp>
        <p:nvSpPr>
          <p:cNvPr id="25602" name="Segnaposto contenuto 2"/>
          <p:cNvSpPr>
            <a:spLocks noGrp="1"/>
          </p:cNvSpPr>
          <p:nvPr>
            <p:ph idx="1"/>
          </p:nvPr>
        </p:nvSpPr>
        <p:spPr>
          <a:xfrm>
            <a:off x="0" y="571500"/>
            <a:ext cx="9144000" cy="1857375"/>
          </a:xfrm>
        </p:spPr>
        <p:txBody>
          <a:bodyPr/>
          <a:lstStyle/>
          <a:p>
            <a:pPr marL="0" indent="15875" algn="just" eaLnBrk="1" hangingPunct="1">
              <a:buFont typeface="Arial" charset="0"/>
              <a:buNone/>
              <a:defRPr/>
            </a:pPr>
            <a:r>
              <a:rPr lang="it-IT" sz="1800" dirty="0" smtClean="0">
                <a:latin typeface="Arial" pitchFamily="34" charset="0"/>
                <a:cs typeface="Arial" pitchFamily="34" charset="0"/>
              </a:rPr>
              <a:t>A complete high </a:t>
            </a:r>
            <a:r>
              <a:rPr lang="it-IT" sz="1800" dirty="0" err="1" smtClean="0">
                <a:latin typeface="Arial" pitchFamily="34" charset="0"/>
                <a:cs typeface="Arial" pitchFamily="34" charset="0"/>
              </a:rPr>
              <a:t>resolution</a:t>
            </a:r>
            <a:r>
              <a:rPr lang="it-IT" sz="1800" dirty="0" smtClean="0">
                <a:latin typeface="Arial" pitchFamily="34" charset="0"/>
                <a:cs typeface="Arial" pitchFamily="34" charset="0"/>
              </a:rPr>
              <a:t> Side </a:t>
            </a:r>
            <a:r>
              <a:rPr lang="it-IT" sz="1800" dirty="0" err="1" smtClean="0">
                <a:latin typeface="Arial" pitchFamily="34" charset="0"/>
                <a:cs typeface="Arial" pitchFamily="34" charset="0"/>
              </a:rPr>
              <a:t>Scan</a:t>
            </a:r>
            <a:r>
              <a:rPr lang="it-IT" sz="1800" dirty="0" smtClean="0">
                <a:latin typeface="Arial" pitchFamily="34" charset="0"/>
                <a:cs typeface="Arial" pitchFamily="34" charset="0"/>
              </a:rPr>
              <a:t> Sonar system </a:t>
            </a:r>
            <a:r>
              <a:rPr lang="it-IT" sz="1800" dirty="0" err="1" smtClean="0">
                <a:latin typeface="Arial" pitchFamily="34" charset="0"/>
                <a:cs typeface="Arial" pitchFamily="34" charset="0"/>
              </a:rPr>
              <a:t>for</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depths</a:t>
            </a:r>
            <a:r>
              <a:rPr lang="it-IT" sz="1800" dirty="0" smtClean="0">
                <a:latin typeface="Arial" pitchFamily="34" charset="0"/>
                <a:cs typeface="Arial" pitchFamily="34" charset="0"/>
              </a:rPr>
              <a:t> up </a:t>
            </a:r>
            <a:r>
              <a:rPr lang="it-IT" sz="1800" dirty="0" err="1" smtClean="0">
                <a:latin typeface="Arial" pitchFamily="34" charset="0"/>
                <a:cs typeface="Arial" pitchFamily="34" charset="0"/>
              </a:rPr>
              <a:t>to</a:t>
            </a:r>
            <a:r>
              <a:rPr lang="it-IT" sz="1800" dirty="0" smtClean="0">
                <a:latin typeface="Arial" pitchFamily="34" charset="0"/>
                <a:cs typeface="Arial" pitchFamily="34" charset="0"/>
              </a:rPr>
              <a:t> 3000 </a:t>
            </a:r>
            <a:r>
              <a:rPr lang="it-IT" sz="1800" dirty="0" err="1" smtClean="0">
                <a:latin typeface="Arial" pitchFamily="34" charset="0"/>
                <a:cs typeface="Arial" pitchFamily="34" charset="0"/>
              </a:rPr>
              <a:t>meters</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will</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be</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installated</a:t>
            </a:r>
            <a:r>
              <a:rPr lang="it-IT" sz="1800" dirty="0" smtClean="0">
                <a:latin typeface="Arial" pitchFamily="34" charset="0"/>
                <a:cs typeface="Arial" pitchFamily="34" charset="0"/>
              </a:rPr>
              <a:t>. The system </a:t>
            </a:r>
            <a:r>
              <a:rPr lang="it-IT" sz="1800" dirty="0" err="1" smtClean="0">
                <a:latin typeface="Arial" pitchFamily="34" charset="0"/>
                <a:cs typeface="Arial" pitchFamily="34" charset="0"/>
              </a:rPr>
              <a:t>includes</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towfish</a:t>
            </a:r>
            <a:r>
              <a:rPr lang="it-IT" sz="1800" dirty="0" smtClean="0">
                <a:latin typeface="Arial" pitchFamily="34" charset="0"/>
                <a:cs typeface="Arial" pitchFamily="34" charset="0"/>
              </a:rPr>
              <a:t>, deck </a:t>
            </a:r>
            <a:r>
              <a:rPr lang="it-IT" sz="1800" dirty="0" err="1" smtClean="0">
                <a:latin typeface="Arial" pitchFamily="34" charset="0"/>
                <a:cs typeface="Arial" pitchFamily="34" charset="0"/>
              </a:rPr>
              <a:t>unit</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with</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dedicated</a:t>
            </a:r>
            <a:r>
              <a:rPr lang="it-IT" sz="1800" dirty="0" smtClean="0">
                <a:latin typeface="Arial" pitchFamily="34" charset="0"/>
                <a:cs typeface="Arial" pitchFamily="34" charset="0"/>
              </a:rPr>
              <a:t> software and </a:t>
            </a:r>
            <a:r>
              <a:rPr lang="it-IT" sz="1800" dirty="0" err="1" smtClean="0">
                <a:latin typeface="Arial" pitchFamily="34" charset="0"/>
                <a:cs typeface="Arial" pitchFamily="34" charset="0"/>
              </a:rPr>
              <a:t>winch</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To</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ensure</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ground</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truth</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an</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oceanic</a:t>
            </a:r>
            <a:r>
              <a:rPr lang="it-IT" sz="1800" dirty="0" smtClean="0">
                <a:latin typeface="Arial" pitchFamily="34" charset="0"/>
                <a:cs typeface="Arial" pitchFamily="34" charset="0"/>
              </a:rPr>
              <a:t> box </a:t>
            </a:r>
            <a:r>
              <a:rPr lang="it-IT" sz="1800" dirty="0" err="1" smtClean="0">
                <a:latin typeface="Arial" pitchFamily="34" charset="0"/>
                <a:cs typeface="Arial" pitchFamily="34" charset="0"/>
              </a:rPr>
              <a:t>corer</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willbe</a:t>
            </a:r>
            <a:r>
              <a:rPr lang="it-IT" sz="1800" dirty="0" smtClean="0">
                <a:latin typeface="Arial" pitchFamily="34" charset="0"/>
                <a:cs typeface="Arial" pitchFamily="34" charset="0"/>
              </a:rPr>
              <a:t> on </a:t>
            </a:r>
            <a:r>
              <a:rPr lang="it-IT" sz="1800" dirty="0" err="1" smtClean="0">
                <a:latin typeface="Arial" pitchFamily="34" charset="0"/>
                <a:cs typeface="Arial" pitchFamily="34" charset="0"/>
              </a:rPr>
              <a:t>board</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to</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collect</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bottom</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samplings</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to</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be</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compared</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with</a:t>
            </a:r>
            <a:r>
              <a:rPr lang="it-IT" sz="1800" dirty="0" smtClean="0">
                <a:latin typeface="Arial" pitchFamily="34" charset="0"/>
                <a:cs typeface="Arial" pitchFamily="34" charset="0"/>
              </a:rPr>
              <a:t> Side </a:t>
            </a:r>
            <a:r>
              <a:rPr lang="it-IT" sz="1800" dirty="0" err="1" smtClean="0">
                <a:latin typeface="Arial" pitchFamily="34" charset="0"/>
                <a:cs typeface="Arial" pitchFamily="34" charset="0"/>
              </a:rPr>
              <a:t>Scan</a:t>
            </a:r>
            <a:r>
              <a:rPr lang="it-IT" sz="1800" dirty="0" smtClean="0">
                <a:latin typeface="Arial" pitchFamily="34" charset="0"/>
                <a:cs typeface="Arial" pitchFamily="34" charset="0"/>
              </a:rPr>
              <a:t> Sonar data</a:t>
            </a:r>
            <a:endParaRPr lang="it-IT" sz="2400" dirty="0" smtClean="0">
              <a:latin typeface="Arial" pitchFamily="34" charset="0"/>
              <a:cs typeface="Arial" pitchFamily="34" charset="0"/>
            </a:endParaRPr>
          </a:p>
          <a:p>
            <a:pPr eaLnBrk="1" hangingPunct="1">
              <a:defRPr/>
            </a:pPr>
            <a:endParaRPr lang="it-IT" sz="2400" dirty="0" smtClean="0"/>
          </a:p>
          <a:p>
            <a:pPr eaLnBrk="1" hangingPunct="1">
              <a:buFont typeface="Arial" charset="0"/>
              <a:buNone/>
              <a:defRPr/>
            </a:pPr>
            <a:endParaRPr lang="it-IT" sz="2400" dirty="0" smtClean="0"/>
          </a:p>
        </p:txBody>
      </p:sp>
      <p:pic>
        <p:nvPicPr>
          <p:cNvPr id="14" name="Immagine 13" descr="box bioli 2.JPG"/>
          <p:cNvPicPr>
            <a:picLocks noChangeAspect="1"/>
          </p:cNvPicPr>
          <p:nvPr/>
        </p:nvPicPr>
        <p:blipFill>
          <a:blip r:embed="rId4"/>
          <a:srcRect/>
          <a:stretch>
            <a:fillRect/>
          </a:stretch>
        </p:blipFill>
        <p:spPr bwMode="auto">
          <a:xfrm>
            <a:off x="2714625" y="4429125"/>
            <a:ext cx="3071813" cy="2303463"/>
          </a:xfrm>
          <a:prstGeom prst="rect">
            <a:avLst/>
          </a:prstGeom>
          <a:noFill/>
          <a:ln w="9525">
            <a:noFill/>
            <a:miter lim="800000"/>
            <a:headEnd/>
            <a:tailEnd/>
          </a:ln>
        </p:spPr>
      </p:pic>
      <p:sp>
        <p:nvSpPr>
          <p:cNvPr id="15" name="Freccia a destra 14"/>
          <p:cNvSpPr/>
          <p:nvPr/>
        </p:nvSpPr>
        <p:spPr>
          <a:xfrm rot="7323985">
            <a:off x="4866482" y="3948906"/>
            <a:ext cx="785812" cy="11747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7" name="CasellaDiTesto 16"/>
          <p:cNvSpPr txBox="1">
            <a:spLocks noChangeArrowheads="1"/>
          </p:cNvSpPr>
          <p:nvPr/>
        </p:nvSpPr>
        <p:spPr bwMode="auto">
          <a:xfrm>
            <a:off x="5429250" y="3929063"/>
            <a:ext cx="1479550" cy="369887"/>
          </a:xfrm>
          <a:prstGeom prst="rect">
            <a:avLst/>
          </a:prstGeom>
          <a:noFill/>
          <a:ln w="9525">
            <a:noFill/>
            <a:miter lim="800000"/>
            <a:headEnd/>
            <a:tailEnd/>
          </a:ln>
        </p:spPr>
        <p:txBody>
          <a:bodyPr wrap="none">
            <a:spAutoFit/>
          </a:bodyPr>
          <a:lstStyle/>
          <a:p>
            <a:r>
              <a:rPr lang="it-IT">
                <a:solidFill>
                  <a:srgbClr val="FF0000"/>
                </a:solidFill>
              </a:rPr>
              <a:t>Ground truth</a:t>
            </a:r>
          </a:p>
        </p:txBody>
      </p:sp>
      <p:sp>
        <p:nvSpPr>
          <p:cNvPr id="13" name="Rettangolo 12"/>
          <p:cNvSpPr/>
          <p:nvPr/>
        </p:nvSpPr>
        <p:spPr>
          <a:xfrm>
            <a:off x="0" y="0"/>
            <a:ext cx="9144000" cy="369888"/>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it-IT" b="1">
                <a:latin typeface="Arial" pitchFamily="34" charset="0"/>
                <a:cs typeface="Arial" pitchFamily="34" charset="0"/>
              </a:rPr>
              <a:t>3) </a:t>
            </a:r>
            <a:r>
              <a:rPr lang="it-IT" b="1" err="1">
                <a:latin typeface="Arial" pitchFamily="34" charset="0"/>
                <a:cs typeface="Arial" pitchFamily="34" charset="0"/>
              </a:rPr>
              <a:t>Geomorphic</a:t>
            </a:r>
            <a:r>
              <a:rPr lang="it-IT" b="1">
                <a:latin typeface="Arial" pitchFamily="34" charset="0"/>
                <a:cs typeface="Arial" pitchFamily="34" charset="0"/>
              </a:rPr>
              <a:t> </a:t>
            </a:r>
            <a:r>
              <a:rPr lang="it-IT" b="1" err="1">
                <a:latin typeface="Arial" pitchFamily="34" charset="0"/>
                <a:cs typeface="Arial" pitchFamily="34" charset="0"/>
              </a:rPr>
              <a:t>survey</a:t>
            </a:r>
            <a:r>
              <a:rPr lang="it-IT" b="1">
                <a:latin typeface="Arial" pitchFamily="34" charset="0"/>
                <a:cs typeface="Arial" pitchFamily="34" charset="0"/>
              </a:rPr>
              <a:t> and </a:t>
            </a:r>
            <a:r>
              <a:rPr lang="it-IT" b="1" err="1">
                <a:latin typeface="Arial" pitchFamily="34" charset="0"/>
                <a:cs typeface="Arial" pitchFamily="34" charset="0"/>
              </a:rPr>
              <a:t>bottom</a:t>
            </a:r>
            <a:r>
              <a:rPr lang="it-IT" b="1">
                <a:latin typeface="Arial" pitchFamily="34" charset="0"/>
                <a:cs typeface="Arial" pitchFamily="34" charset="0"/>
              </a:rPr>
              <a:t> </a:t>
            </a:r>
            <a:r>
              <a:rPr lang="it-IT" b="1" err="1">
                <a:latin typeface="Arial" pitchFamily="34" charset="0"/>
                <a:cs typeface="Arial" pitchFamily="34" charset="0"/>
              </a:rPr>
              <a:t>sampling</a:t>
            </a:r>
            <a:r>
              <a:rPr lang="it-IT" b="1">
                <a:latin typeface="Arial" pitchFamily="34" charset="0"/>
                <a:cs typeface="Arial" pitchFamily="34" charset="0"/>
              </a:rPr>
              <a:t> system</a:t>
            </a:r>
          </a:p>
        </p:txBody>
      </p:sp>
      <p:grpSp>
        <p:nvGrpSpPr>
          <p:cNvPr id="3"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8" name="Immagine 17" descr="MINERVA UNO ag_001.jpg"/>
            <p:cNvPicPr>
              <a:picLocks noChangeAspect="1"/>
            </p:cNvPicPr>
            <p:nvPr/>
          </p:nvPicPr>
          <p:blipFill>
            <a:blip r:embed="rId5">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9" name="Immagine 18" descr="URANIA LONG NOW_001.jpg"/>
            <p:cNvPicPr>
              <a:picLocks noChangeAspect="1"/>
            </p:cNvPicPr>
            <p:nvPr/>
          </p:nvPicPr>
          <p:blipFill>
            <a:blip r:embed="rId6">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20" name="Immagine 4" descr="Logo Sopromar nuovo.jpg"/>
            <p:cNvPicPr>
              <a:picLocks noChangeAspect="1"/>
            </p:cNvPicPr>
            <p:nvPr/>
          </p:nvPicPr>
          <p:blipFill>
            <a:blip r:embed="rId7"/>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ox(in)">
                                      <p:cBhvr>
                                        <p:cTn id="11" dur="20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linds(horizontal)">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0" presetClass="path" presetSubtype="0" accel="50000" decel="50000" fill="hold" nodeType="clickEffect">
                                  <p:stCondLst>
                                    <p:cond delay="0"/>
                                  </p:stCondLst>
                                  <p:childTnLst>
                                    <p:animMotion origin="layout" path="M -3.05556E-6 4.81481E-6 L 0.13212 -0.01598 " pathEditMode="relative" rAng="0" ptsTypes="AA">
                                      <p:cBhvr>
                                        <p:cTn id="20" dur="2000" fill="hold"/>
                                        <p:tgtEl>
                                          <p:spTgt spid="2"/>
                                        </p:tgtEl>
                                        <p:attrNameLst>
                                          <p:attrName>ppt_x</p:attrName>
                                          <p:attrName>ppt_y</p:attrName>
                                        </p:attrNameLst>
                                      </p:cBhvr>
                                      <p:rCtr x="66" y="-8"/>
                                    </p:animMotion>
                                  </p:childTnLst>
                                </p:cTn>
                              </p:par>
                            </p:childTnLst>
                          </p:cTn>
                        </p:par>
                      </p:childTnLst>
                    </p:cTn>
                  </p:par>
                  <p:par>
                    <p:cTn id="21" fill="hold">
                      <p:stCondLst>
                        <p:cond delay="indefinite"/>
                      </p:stCondLst>
                      <p:childTnLst>
                        <p:par>
                          <p:cTn id="22" fill="hold">
                            <p:stCondLst>
                              <p:cond delay="0"/>
                            </p:stCondLst>
                            <p:childTnLst>
                              <p:par>
                                <p:cTn id="23" presetID="12" presetClass="entr" presetSubtype="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slide(fromTop)">
                                      <p:cBhvr>
                                        <p:cTn id="25" dur="2000"/>
                                        <p:tgtEl>
                                          <p:spTgt spid="15"/>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Top)">
                                      <p:cBhvr>
                                        <p:cTn id="28" dur="2000"/>
                                        <p:tgtEl>
                                          <p:spTgt spid="17"/>
                                        </p:tgtEl>
                                      </p:cBhvr>
                                    </p:animEffect>
                                  </p:childTnLst>
                                </p:cTn>
                              </p:par>
                              <p:par>
                                <p:cTn id="29" presetID="12" presetClass="entr" presetSubtype="1"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lide(fromTop)">
                                      <p:cBhvr>
                                        <p:cTn id="31"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15" grpId="0" animBg="1"/>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3000"/>
            <a:lum/>
          </a:blip>
          <a:srcRect/>
          <a:stretch>
            <a:fillRect l="-10000" r="-10000"/>
          </a:stretch>
        </a:blipFill>
        <a:effectLst/>
      </p:bgPr>
    </p:bg>
    <p:spTree>
      <p:nvGrpSpPr>
        <p:cNvPr id="1" name=""/>
        <p:cNvGrpSpPr/>
        <p:nvPr/>
      </p:nvGrpSpPr>
      <p:grpSpPr>
        <a:xfrm>
          <a:off x="0" y="0"/>
          <a:ext cx="0" cy="0"/>
          <a:chOff x="0" y="0"/>
          <a:chExt cx="0" cy="0"/>
        </a:xfrm>
      </p:grpSpPr>
      <p:sp>
        <p:nvSpPr>
          <p:cNvPr id="21506" name="Segnaposto contenuto 2"/>
          <p:cNvSpPr>
            <a:spLocks noGrp="1"/>
          </p:cNvSpPr>
          <p:nvPr>
            <p:ph idx="1"/>
          </p:nvPr>
        </p:nvSpPr>
        <p:spPr>
          <a:xfrm>
            <a:off x="214282" y="571500"/>
            <a:ext cx="8715436" cy="1142988"/>
          </a:xfrm>
          <a:solidFill>
            <a:srgbClr val="FFFF00">
              <a:alpha val="85097"/>
            </a:srgbClr>
          </a:solidFill>
        </p:spPr>
        <p:txBody>
          <a:bodyPr/>
          <a:lstStyle/>
          <a:p>
            <a:pPr marL="0" indent="0" algn="ctr" eaLnBrk="1" hangingPunct="1">
              <a:buFont typeface="Arial" charset="0"/>
              <a:buNone/>
            </a:pPr>
            <a:r>
              <a:rPr lang="it-IT" sz="1800" dirty="0" smtClean="0">
                <a:latin typeface="Arial" charset="0"/>
                <a:cs typeface="Arial" charset="0"/>
              </a:rPr>
              <a:t>A </a:t>
            </a:r>
            <a:r>
              <a:rPr lang="it-IT" sz="1800" dirty="0" err="1" smtClean="0">
                <a:latin typeface="Arial" charset="0"/>
                <a:cs typeface="Arial" charset="0"/>
              </a:rPr>
              <a:t>magnetometer</a:t>
            </a:r>
            <a:r>
              <a:rPr lang="it-IT" sz="1800" dirty="0" smtClean="0">
                <a:latin typeface="Arial" charset="0"/>
                <a:cs typeface="Arial" charset="0"/>
              </a:rPr>
              <a:t> </a:t>
            </a:r>
            <a:r>
              <a:rPr lang="it-IT" sz="1800" dirty="0" err="1" smtClean="0">
                <a:latin typeface="Arial" charset="0"/>
                <a:cs typeface="Arial" charset="0"/>
              </a:rPr>
              <a:t>for</a:t>
            </a:r>
            <a:r>
              <a:rPr lang="it-IT" sz="1800" dirty="0" smtClean="0">
                <a:latin typeface="Arial" charset="0"/>
                <a:cs typeface="Arial" charset="0"/>
              </a:rPr>
              <a:t> </a:t>
            </a:r>
            <a:r>
              <a:rPr lang="it-IT" sz="1800" dirty="0" err="1" smtClean="0">
                <a:latin typeface="Arial" charset="0"/>
                <a:cs typeface="Arial" charset="0"/>
              </a:rPr>
              <a:t>depths</a:t>
            </a:r>
            <a:r>
              <a:rPr lang="it-IT" sz="1800" dirty="0" smtClean="0">
                <a:latin typeface="Arial" charset="0"/>
                <a:cs typeface="Arial" charset="0"/>
              </a:rPr>
              <a:t> up </a:t>
            </a:r>
            <a:r>
              <a:rPr lang="it-IT" sz="1800" dirty="0" err="1" smtClean="0">
                <a:latin typeface="Arial" charset="0"/>
                <a:cs typeface="Arial" charset="0"/>
              </a:rPr>
              <a:t>to</a:t>
            </a:r>
            <a:r>
              <a:rPr lang="it-IT" sz="1800" dirty="0" smtClean="0">
                <a:latin typeface="Arial" charset="0"/>
                <a:cs typeface="Arial" charset="0"/>
              </a:rPr>
              <a:t> 3000 </a:t>
            </a:r>
            <a:r>
              <a:rPr lang="it-IT" sz="1800" dirty="0" err="1" smtClean="0">
                <a:latin typeface="Arial" charset="0"/>
                <a:cs typeface="Arial" charset="0"/>
              </a:rPr>
              <a:t>meters</a:t>
            </a:r>
            <a:r>
              <a:rPr lang="it-IT" sz="1800" dirty="0" smtClean="0">
                <a:latin typeface="Arial" charset="0"/>
                <a:cs typeface="Arial" charset="0"/>
              </a:rPr>
              <a:t> </a:t>
            </a:r>
            <a:r>
              <a:rPr lang="it-IT" sz="1800" dirty="0" err="1" smtClean="0">
                <a:latin typeface="Arial" charset="0"/>
                <a:cs typeface="Arial" charset="0"/>
              </a:rPr>
              <a:t>will</a:t>
            </a:r>
            <a:r>
              <a:rPr lang="it-IT" sz="1800" dirty="0" smtClean="0">
                <a:latin typeface="Arial" charset="0"/>
                <a:cs typeface="Arial" charset="0"/>
              </a:rPr>
              <a:t> </a:t>
            </a:r>
            <a:r>
              <a:rPr lang="it-IT" sz="1800" dirty="0" err="1" smtClean="0">
                <a:latin typeface="Arial" charset="0"/>
                <a:cs typeface="Arial" charset="0"/>
              </a:rPr>
              <a:t>be</a:t>
            </a:r>
            <a:r>
              <a:rPr lang="it-IT" sz="1800" dirty="0" smtClean="0">
                <a:latin typeface="Arial" charset="0"/>
                <a:cs typeface="Arial" charset="0"/>
              </a:rPr>
              <a:t> </a:t>
            </a:r>
            <a:r>
              <a:rPr lang="it-IT" sz="1800" dirty="0" err="1" smtClean="0">
                <a:latin typeface="Arial" charset="0"/>
                <a:cs typeface="Arial" charset="0"/>
              </a:rPr>
              <a:t>purchased</a:t>
            </a:r>
            <a:r>
              <a:rPr lang="it-IT" sz="1800" dirty="0" smtClean="0">
                <a:latin typeface="Arial" charset="0"/>
                <a:cs typeface="Arial" charset="0"/>
              </a:rPr>
              <a:t>.The </a:t>
            </a:r>
            <a:r>
              <a:rPr lang="it-IT" sz="1800" dirty="0" err="1" smtClean="0">
                <a:latin typeface="Arial" charset="0"/>
                <a:cs typeface="Arial" charset="0"/>
              </a:rPr>
              <a:t>magnetometer</a:t>
            </a:r>
            <a:r>
              <a:rPr lang="it-IT" sz="1800" dirty="0" smtClean="0">
                <a:latin typeface="Arial" charset="0"/>
                <a:cs typeface="Arial" charset="0"/>
              </a:rPr>
              <a:t> </a:t>
            </a:r>
            <a:r>
              <a:rPr lang="it-IT" sz="1800" dirty="0" err="1" smtClean="0">
                <a:latin typeface="Arial" charset="0"/>
                <a:cs typeface="Arial" charset="0"/>
              </a:rPr>
              <a:t>will</a:t>
            </a:r>
            <a:r>
              <a:rPr lang="it-IT" sz="1800" dirty="0" smtClean="0">
                <a:latin typeface="Arial" charset="0"/>
                <a:cs typeface="Arial" charset="0"/>
              </a:rPr>
              <a:t> </a:t>
            </a:r>
            <a:r>
              <a:rPr lang="it-IT" sz="1800" dirty="0" err="1" smtClean="0">
                <a:latin typeface="Arial" charset="0"/>
                <a:cs typeface="Arial" charset="0"/>
              </a:rPr>
              <a:t>be</a:t>
            </a:r>
            <a:r>
              <a:rPr lang="it-IT" sz="1800" dirty="0" smtClean="0">
                <a:latin typeface="Arial" charset="0"/>
                <a:cs typeface="Arial" charset="0"/>
              </a:rPr>
              <a:t> </a:t>
            </a:r>
            <a:r>
              <a:rPr lang="it-IT" sz="1800" dirty="0" err="1" smtClean="0">
                <a:latin typeface="Arial" charset="0"/>
                <a:cs typeface="Arial" charset="0"/>
              </a:rPr>
              <a:t>interfaced</a:t>
            </a:r>
            <a:r>
              <a:rPr lang="it-IT" sz="1800" dirty="0" smtClean="0">
                <a:latin typeface="Arial" charset="0"/>
                <a:cs typeface="Arial" charset="0"/>
              </a:rPr>
              <a:t> </a:t>
            </a:r>
            <a:r>
              <a:rPr lang="it-IT" sz="1800" dirty="0" err="1" smtClean="0">
                <a:latin typeface="Arial" charset="0"/>
                <a:cs typeface="Arial" charset="0"/>
              </a:rPr>
              <a:t>with</a:t>
            </a:r>
            <a:r>
              <a:rPr lang="it-IT" sz="1800" dirty="0" smtClean="0">
                <a:latin typeface="Arial" charset="0"/>
                <a:cs typeface="Arial" charset="0"/>
              </a:rPr>
              <a:t> the side </a:t>
            </a:r>
            <a:r>
              <a:rPr lang="it-IT" sz="1800" dirty="0" err="1" smtClean="0">
                <a:latin typeface="Arial" charset="0"/>
                <a:cs typeface="Arial" charset="0"/>
              </a:rPr>
              <a:t>scan</a:t>
            </a:r>
            <a:r>
              <a:rPr lang="it-IT" sz="1800" dirty="0" smtClean="0">
                <a:latin typeface="Arial" charset="0"/>
                <a:cs typeface="Arial" charset="0"/>
              </a:rPr>
              <a:t> sonar </a:t>
            </a:r>
            <a:r>
              <a:rPr lang="it-IT" sz="1800" dirty="0" err="1" smtClean="0">
                <a:latin typeface="Arial" charset="0"/>
                <a:cs typeface="Arial" charset="0"/>
              </a:rPr>
              <a:t>towfish</a:t>
            </a:r>
            <a:r>
              <a:rPr lang="it-IT" sz="1800" dirty="0" smtClean="0">
                <a:latin typeface="Arial" charset="0"/>
                <a:cs typeface="Arial" charset="0"/>
              </a:rPr>
              <a:t>, </a:t>
            </a:r>
            <a:r>
              <a:rPr lang="it-IT" sz="1800" dirty="0" err="1" smtClean="0">
                <a:latin typeface="Arial" charset="0"/>
                <a:cs typeface="Arial" charset="0"/>
              </a:rPr>
              <a:t>allowing</a:t>
            </a:r>
            <a:r>
              <a:rPr lang="it-IT" sz="1800" dirty="0" smtClean="0">
                <a:latin typeface="Arial" charset="0"/>
                <a:cs typeface="Arial" charset="0"/>
              </a:rPr>
              <a:t> </a:t>
            </a:r>
            <a:r>
              <a:rPr lang="it-IT" sz="1800" dirty="0" err="1" smtClean="0">
                <a:latin typeface="Arial" charset="0"/>
                <a:cs typeface="Arial" charset="0"/>
              </a:rPr>
              <a:t>simultaneous</a:t>
            </a:r>
            <a:r>
              <a:rPr lang="it-IT" sz="1800" dirty="0" smtClean="0">
                <a:latin typeface="Arial" charset="0"/>
                <a:cs typeface="Arial" charset="0"/>
              </a:rPr>
              <a:t> data </a:t>
            </a:r>
            <a:r>
              <a:rPr lang="it-IT" sz="1800" dirty="0" err="1" smtClean="0">
                <a:latin typeface="Arial" charset="0"/>
                <a:cs typeface="Arial" charset="0"/>
              </a:rPr>
              <a:t>aquisition</a:t>
            </a:r>
            <a:r>
              <a:rPr lang="it-IT" sz="1800" dirty="0" smtClean="0">
                <a:latin typeface="Arial" charset="0"/>
                <a:cs typeface="Arial" charset="0"/>
              </a:rPr>
              <a:t>. A </a:t>
            </a:r>
            <a:r>
              <a:rPr lang="it-IT" sz="1800" dirty="0" err="1" smtClean="0">
                <a:latin typeface="Arial" charset="0"/>
                <a:cs typeface="Arial" charset="0"/>
              </a:rPr>
              <a:t>modern</a:t>
            </a:r>
            <a:r>
              <a:rPr lang="it-IT" sz="1800" dirty="0" smtClean="0">
                <a:latin typeface="Arial" charset="0"/>
                <a:cs typeface="Arial" charset="0"/>
              </a:rPr>
              <a:t> </a:t>
            </a:r>
            <a:r>
              <a:rPr lang="it-IT" sz="1800" dirty="0" err="1" smtClean="0">
                <a:latin typeface="Arial" charset="0"/>
                <a:cs typeface="Arial" charset="0"/>
              </a:rPr>
              <a:t>acquisition</a:t>
            </a:r>
            <a:r>
              <a:rPr lang="it-IT" sz="1800" dirty="0" smtClean="0">
                <a:latin typeface="Arial" charset="0"/>
                <a:cs typeface="Arial" charset="0"/>
              </a:rPr>
              <a:t> software </a:t>
            </a:r>
            <a:r>
              <a:rPr lang="it-IT" sz="1800" dirty="0" err="1" smtClean="0">
                <a:latin typeface="Arial" charset="0"/>
                <a:cs typeface="Arial" charset="0"/>
              </a:rPr>
              <a:t>will</a:t>
            </a:r>
            <a:r>
              <a:rPr lang="it-IT" sz="1800" dirty="0" smtClean="0">
                <a:latin typeface="Arial" charset="0"/>
                <a:cs typeface="Arial" charset="0"/>
              </a:rPr>
              <a:t>  </a:t>
            </a:r>
            <a:r>
              <a:rPr lang="it-IT" sz="1800" dirty="0" err="1" smtClean="0">
                <a:latin typeface="Arial" charset="0"/>
                <a:cs typeface="Arial" charset="0"/>
              </a:rPr>
              <a:t>be</a:t>
            </a:r>
            <a:r>
              <a:rPr lang="it-IT" sz="1800" dirty="0" smtClean="0">
                <a:latin typeface="Arial" charset="0"/>
                <a:cs typeface="Arial" charset="0"/>
              </a:rPr>
              <a:t> </a:t>
            </a:r>
            <a:r>
              <a:rPr lang="it-IT" sz="1800" dirty="0" err="1" smtClean="0">
                <a:latin typeface="Arial" charset="0"/>
                <a:cs typeface="Arial" charset="0"/>
              </a:rPr>
              <a:t>installed</a:t>
            </a:r>
            <a:r>
              <a:rPr lang="it-IT" sz="1800" dirty="0" smtClean="0">
                <a:latin typeface="Arial" charset="0"/>
                <a:cs typeface="Arial" charset="0"/>
              </a:rPr>
              <a:t> </a:t>
            </a:r>
            <a:r>
              <a:rPr lang="it-IT" sz="1800" dirty="0" err="1" smtClean="0">
                <a:latin typeface="Arial" charset="0"/>
                <a:cs typeface="Arial" charset="0"/>
              </a:rPr>
              <a:t>onboard</a:t>
            </a:r>
            <a:r>
              <a:rPr lang="it-IT" sz="1800" dirty="0" smtClean="0">
                <a:latin typeface="Arial" charset="0"/>
                <a:cs typeface="Arial" charset="0"/>
              </a:rPr>
              <a:t>.</a:t>
            </a:r>
            <a:endParaRPr lang="it-IT" dirty="0" smtClean="0">
              <a:latin typeface="Arial" charset="0"/>
              <a:cs typeface="Arial" charset="0"/>
            </a:endParaRPr>
          </a:p>
        </p:txBody>
      </p:sp>
      <p:pic>
        <p:nvPicPr>
          <p:cNvPr id="26627" name="Immagine 3" descr="towfish.ashx.jpg"/>
          <p:cNvPicPr>
            <a:picLocks noChangeAspect="1"/>
          </p:cNvPicPr>
          <p:nvPr/>
        </p:nvPicPr>
        <p:blipFill>
          <a:blip r:embed="rId3"/>
          <a:srcRect/>
          <a:stretch>
            <a:fillRect/>
          </a:stretch>
        </p:blipFill>
        <p:spPr bwMode="auto">
          <a:xfrm>
            <a:off x="2928938" y="1714500"/>
            <a:ext cx="3286125" cy="2201863"/>
          </a:xfrm>
          <a:prstGeom prst="rect">
            <a:avLst/>
          </a:prstGeom>
          <a:noFill/>
          <a:ln w="9525">
            <a:noFill/>
            <a:miter lim="800000"/>
            <a:headEnd/>
            <a:tailEnd/>
          </a:ln>
        </p:spPr>
      </p:pic>
      <p:sp>
        <p:nvSpPr>
          <p:cNvPr id="8" name="Rettangolo 7"/>
          <p:cNvSpPr/>
          <p:nvPr/>
        </p:nvSpPr>
        <p:spPr>
          <a:xfrm>
            <a:off x="0" y="0"/>
            <a:ext cx="9144000" cy="369888"/>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it-IT" b="1">
                <a:latin typeface="Arial" pitchFamily="34" charset="0"/>
                <a:cs typeface="Arial" pitchFamily="34" charset="0"/>
              </a:rPr>
              <a:t>4) </a:t>
            </a:r>
            <a:r>
              <a:rPr lang="it-IT" b="1" err="1">
                <a:latin typeface="Arial" pitchFamily="34" charset="0"/>
                <a:cs typeface="Arial" pitchFamily="34" charset="0"/>
              </a:rPr>
              <a:t>Magnetometer</a:t>
            </a:r>
            <a:endParaRPr lang="it-IT" b="1">
              <a:latin typeface="Arial" pitchFamily="34" charset="0"/>
              <a:cs typeface="Arial" pitchFamily="34" charset="0"/>
            </a:endParaRP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0" name="Immagine 9" descr="MINERVA UNO ag_001.jpg"/>
            <p:cNvPicPr>
              <a:picLocks noChangeAspect="1"/>
            </p:cNvPicPr>
            <p:nvPr/>
          </p:nvPicPr>
          <p:blipFill>
            <a:blip r:embed="rId4">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1" name="Immagine 10" descr="URANIA LONG NOW_001.jpg"/>
            <p:cNvPicPr>
              <a:picLocks noChangeAspect="1"/>
            </p:cNvPicPr>
            <p:nvPr/>
          </p:nvPicPr>
          <p:blipFill>
            <a:blip r:embed="rId5">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2" name="Immagine 4" descr="Logo Sopromar nuovo.jpg"/>
            <p:cNvPicPr>
              <a:picLocks noChangeAspect="1"/>
            </p:cNvPicPr>
            <p:nvPr/>
          </p:nvPicPr>
          <p:blipFill>
            <a:blip r:embed="rId6"/>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pic>
        <p:nvPicPr>
          <p:cNvPr id="26628" name="Picture 4" descr="picco"/>
          <p:cNvPicPr>
            <a:picLocks noChangeAspect="1" noChangeArrowheads="1"/>
          </p:cNvPicPr>
          <p:nvPr/>
        </p:nvPicPr>
        <p:blipFill>
          <a:blip r:embed="rId7"/>
          <a:srcRect/>
          <a:stretch>
            <a:fillRect/>
          </a:stretch>
        </p:blipFill>
        <p:spPr bwMode="auto">
          <a:xfrm>
            <a:off x="2238375" y="3933825"/>
            <a:ext cx="4667250" cy="2924175"/>
          </a:xfrm>
          <a:prstGeom prst="rect">
            <a:avLst/>
          </a:prstGeom>
          <a:noFill/>
          <a:ln w="9525">
            <a:noFill/>
            <a:miter lim="800000"/>
            <a:headEnd/>
            <a:tailEnd/>
          </a:ln>
        </p:spPr>
      </p:pic>
      <p:sp>
        <p:nvSpPr>
          <p:cNvPr id="5" name="CasellaDiTesto 4"/>
          <p:cNvSpPr txBox="1">
            <a:spLocks noChangeArrowheads="1"/>
          </p:cNvSpPr>
          <p:nvPr/>
        </p:nvSpPr>
        <p:spPr bwMode="auto">
          <a:xfrm>
            <a:off x="2214546" y="4000504"/>
            <a:ext cx="2057400" cy="369888"/>
          </a:xfrm>
          <a:prstGeom prst="rect">
            <a:avLst/>
          </a:prstGeom>
          <a:noFill/>
          <a:ln w="9525">
            <a:noFill/>
            <a:miter lim="800000"/>
            <a:headEnd/>
            <a:tailEnd/>
          </a:ln>
        </p:spPr>
        <p:txBody>
          <a:bodyPr wrap="none">
            <a:spAutoFit/>
          </a:bodyPr>
          <a:lstStyle/>
          <a:p>
            <a:r>
              <a:rPr lang="it-IT" dirty="0" err="1"/>
              <a:t>Magnetic</a:t>
            </a:r>
            <a:r>
              <a:rPr lang="it-IT" dirty="0"/>
              <a:t> </a:t>
            </a:r>
            <a:r>
              <a:rPr lang="it-IT" dirty="0" err="1"/>
              <a:t>anomaly</a:t>
            </a:r>
            <a:endParaRPr lang="it-IT" dirty="0"/>
          </a:p>
        </p:txBody>
      </p:sp>
      <p:cxnSp>
        <p:nvCxnSpPr>
          <p:cNvPr id="7" name="Connettore 2 6"/>
          <p:cNvCxnSpPr/>
          <p:nvPr/>
        </p:nvCxnSpPr>
        <p:spPr>
          <a:xfrm>
            <a:off x="3429000" y="4357688"/>
            <a:ext cx="1143000" cy="500062"/>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checkerboard(across)">
                                      <p:cBhvr>
                                        <p:cTn id="7" dur="2000"/>
                                        <p:tgtEl>
                                          <p:spTgt spid="26627"/>
                                        </p:tgtEl>
                                      </p:cBhvr>
                                    </p:animEffect>
                                  </p:childTnLst>
                                </p:cTn>
                              </p:par>
                            </p:childTnLst>
                          </p:cTn>
                        </p:par>
                        <p:par>
                          <p:cTn id="8" fill="hold">
                            <p:stCondLst>
                              <p:cond delay="2000"/>
                            </p:stCondLst>
                            <p:childTnLst>
                              <p:par>
                                <p:cTn id="9" presetID="5" presetClass="entr" presetSubtype="10" fill="hold" nodeType="afterEffect">
                                  <p:stCondLst>
                                    <p:cond delay="0"/>
                                  </p:stCondLst>
                                  <p:childTnLst>
                                    <p:set>
                                      <p:cBhvr>
                                        <p:cTn id="10" dur="1" fill="hold">
                                          <p:stCondLst>
                                            <p:cond delay="0"/>
                                          </p:stCondLst>
                                        </p:cTn>
                                        <p:tgtEl>
                                          <p:spTgt spid="26628"/>
                                        </p:tgtEl>
                                        <p:attrNameLst>
                                          <p:attrName>style.visibility</p:attrName>
                                        </p:attrNameLst>
                                      </p:cBhvr>
                                      <p:to>
                                        <p:strVal val="visible"/>
                                      </p:to>
                                    </p:set>
                                    <p:animEffect transition="in" filter="checkerboard(across)">
                                      <p:cBhvr>
                                        <p:cTn id="11" dur="1000"/>
                                        <p:tgtEl>
                                          <p:spTgt spid="26628"/>
                                        </p:tgtEl>
                                      </p:cBhvr>
                                    </p:animEffect>
                                  </p:childTnLst>
                                </p:cTn>
                              </p:par>
                            </p:childTnLst>
                          </p:cTn>
                        </p:par>
                        <p:par>
                          <p:cTn id="12" fill="hold">
                            <p:stCondLst>
                              <p:cond delay="3000"/>
                            </p:stCondLst>
                            <p:childTnLst>
                              <p:par>
                                <p:cTn id="13" presetID="5"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heckerboard(across)">
                                      <p:cBhvr>
                                        <p:cTn id="15" dur="1000"/>
                                        <p:tgtEl>
                                          <p:spTgt spid="5"/>
                                        </p:tgtEl>
                                      </p:cBhvr>
                                    </p:animEffect>
                                  </p:childTnLst>
                                </p:cTn>
                              </p:par>
                            </p:childTnLst>
                          </p:cTn>
                        </p:par>
                        <p:par>
                          <p:cTn id="16" fill="hold">
                            <p:stCondLst>
                              <p:cond delay="4000"/>
                            </p:stCondLst>
                            <p:childTnLst>
                              <p:par>
                                <p:cTn id="17" presetID="5" presetClass="entr" presetSubtype="1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Titolo 1"/>
          <p:cNvSpPr>
            <a:spLocks noGrp="1"/>
          </p:cNvSpPr>
          <p:nvPr>
            <p:ph type="title"/>
          </p:nvPr>
        </p:nvSpPr>
        <p:spPr>
          <a:xfrm>
            <a:off x="214313" y="0"/>
            <a:ext cx="8229600" cy="1143000"/>
          </a:xfrm>
        </p:spPr>
        <p:txBody>
          <a:bodyPr/>
          <a:lstStyle/>
          <a:p>
            <a:pPr algn="l" eaLnBrk="1" hangingPunct="1"/>
            <a:r>
              <a:rPr lang="it-IT" sz="2600" smtClean="0">
                <a:solidFill>
                  <a:srgbClr val="FFFF00"/>
                </a:solidFill>
                <a:latin typeface="Arial" charset="0"/>
                <a:cs typeface="Arial" charset="0"/>
              </a:rPr>
              <a:t/>
            </a:r>
            <a:br>
              <a:rPr lang="it-IT" sz="2600" smtClean="0">
                <a:solidFill>
                  <a:srgbClr val="FFFF00"/>
                </a:solidFill>
                <a:latin typeface="Arial" charset="0"/>
                <a:cs typeface="Arial" charset="0"/>
              </a:rPr>
            </a:br>
            <a:r>
              <a:rPr lang="it-IT" sz="2600" u="sng" smtClean="0">
                <a:solidFill>
                  <a:srgbClr val="FFFF00"/>
                </a:solidFill>
                <a:latin typeface="Arial" charset="0"/>
                <a:cs typeface="Arial" charset="0"/>
              </a:rPr>
              <a:t>Our history </a:t>
            </a:r>
            <a:r>
              <a:rPr lang="it-IT" sz="2600" smtClean="0">
                <a:solidFill>
                  <a:srgbClr val="FFFF00"/>
                </a:solidFill>
                <a:latin typeface="Arial" charset="0"/>
                <a:cs typeface="Arial" charset="0"/>
              </a:rPr>
              <a:t/>
            </a:r>
            <a:br>
              <a:rPr lang="it-IT" sz="2600" smtClean="0">
                <a:solidFill>
                  <a:srgbClr val="FFFF00"/>
                </a:solidFill>
                <a:latin typeface="Arial" charset="0"/>
                <a:cs typeface="Arial" charset="0"/>
              </a:rPr>
            </a:br>
            <a:endParaRPr lang="it-IT" sz="2600" smtClean="0">
              <a:solidFill>
                <a:srgbClr val="FFFF00"/>
              </a:solidFill>
              <a:latin typeface="Arial" charset="0"/>
              <a:cs typeface="Arial" charset="0"/>
            </a:endParaRPr>
          </a:p>
        </p:txBody>
      </p:sp>
      <p:sp>
        <p:nvSpPr>
          <p:cNvPr id="4" name="Titolo 1"/>
          <p:cNvSpPr txBox="1">
            <a:spLocks/>
          </p:cNvSpPr>
          <p:nvPr/>
        </p:nvSpPr>
        <p:spPr>
          <a:xfrm>
            <a:off x="500063" y="5143500"/>
            <a:ext cx="8229600" cy="1143000"/>
          </a:xfrm>
          <a:prstGeom prst="rect">
            <a:avLst/>
          </a:prstGeom>
        </p:spPr>
        <p:txBody>
          <a:bodyPr anchor="ctr"/>
          <a:lstStyle/>
          <a:p>
            <a:pPr algn="just" fontAlgn="auto">
              <a:spcAft>
                <a:spcPts val="0"/>
              </a:spcAft>
              <a:defRPr/>
            </a:pPr>
            <a:endParaRPr lang="it-IT" sz="2600">
              <a:solidFill>
                <a:srgbClr val="FFFF00"/>
              </a:solidFill>
              <a:latin typeface="Arial" pitchFamily="34" charset="0"/>
              <a:ea typeface="+mj-ea"/>
              <a:cs typeface="Arial" pitchFamily="34" charset="0"/>
            </a:endParaRPr>
          </a:p>
        </p:txBody>
      </p:sp>
      <p:sp>
        <p:nvSpPr>
          <p:cNvPr id="8" name="Rettangolo 7"/>
          <p:cNvSpPr/>
          <p:nvPr/>
        </p:nvSpPr>
        <p:spPr>
          <a:xfrm>
            <a:off x="0" y="4872038"/>
            <a:ext cx="9144000" cy="1569660"/>
          </a:xfrm>
          <a:prstGeom prst="rect">
            <a:avLst/>
          </a:prstGeom>
        </p:spPr>
        <p:txBody>
          <a:bodyPr>
            <a:spAutoFit/>
          </a:bodyPr>
          <a:lstStyle/>
          <a:p>
            <a:pPr algn="just">
              <a:defRPr/>
            </a:pPr>
            <a:r>
              <a:rPr lang="it-IT" sz="2400" dirty="0">
                <a:solidFill>
                  <a:srgbClr val="FFFF00"/>
                </a:solidFill>
                <a:ea typeface="+mj-ea"/>
              </a:rPr>
              <a:t>SO.PRO.MAR. S.p.A </a:t>
            </a:r>
            <a:r>
              <a:rPr lang="it-IT" sz="2400" dirty="0" err="1" smtClean="0">
                <a:solidFill>
                  <a:srgbClr val="FFFF00"/>
                </a:solidFill>
                <a:ea typeface="+mj-ea"/>
              </a:rPr>
              <a:t>was</a:t>
            </a:r>
            <a:r>
              <a:rPr lang="it-IT" sz="2400" dirty="0" smtClean="0">
                <a:solidFill>
                  <a:srgbClr val="FFFF00"/>
                </a:solidFill>
                <a:ea typeface="+mj-ea"/>
              </a:rPr>
              <a:t> </a:t>
            </a:r>
            <a:r>
              <a:rPr lang="it-IT" sz="2400" dirty="0" err="1" smtClean="0">
                <a:solidFill>
                  <a:srgbClr val="FFFF00"/>
                </a:solidFill>
                <a:ea typeface="+mj-ea"/>
              </a:rPr>
              <a:t>founded</a:t>
            </a:r>
            <a:r>
              <a:rPr lang="it-IT" sz="2400" dirty="0" smtClean="0">
                <a:solidFill>
                  <a:srgbClr val="FFFF00"/>
                </a:solidFill>
                <a:ea typeface="+mj-ea"/>
              </a:rPr>
              <a:t> </a:t>
            </a:r>
            <a:r>
              <a:rPr lang="it-IT" sz="2400" dirty="0" err="1" smtClean="0">
                <a:solidFill>
                  <a:srgbClr val="FFFF00"/>
                </a:solidFill>
                <a:ea typeface="+mj-ea"/>
              </a:rPr>
              <a:t>by</a:t>
            </a:r>
            <a:r>
              <a:rPr lang="it-IT" sz="2400" dirty="0" smtClean="0">
                <a:solidFill>
                  <a:srgbClr val="FFFF00"/>
                </a:solidFill>
                <a:ea typeface="+mj-ea"/>
              </a:rPr>
              <a:t> Michele Tramontano in </a:t>
            </a:r>
            <a:r>
              <a:rPr lang="it-IT" sz="2400" dirty="0">
                <a:solidFill>
                  <a:srgbClr val="FFFF00"/>
                </a:solidFill>
                <a:ea typeface="+mj-ea"/>
              </a:rPr>
              <a:t>1981 </a:t>
            </a:r>
            <a:r>
              <a:rPr lang="it-IT" sz="2400" dirty="0" err="1" smtClean="0">
                <a:solidFill>
                  <a:srgbClr val="FFFF00"/>
                </a:solidFill>
                <a:ea typeface="+mj-ea"/>
              </a:rPr>
              <a:t>together</a:t>
            </a:r>
            <a:r>
              <a:rPr lang="it-IT" sz="2400" dirty="0" smtClean="0">
                <a:solidFill>
                  <a:srgbClr val="FFFF00"/>
                </a:solidFill>
                <a:ea typeface="+mj-ea"/>
              </a:rPr>
              <a:t> </a:t>
            </a:r>
            <a:r>
              <a:rPr lang="it-IT" sz="2400" dirty="0" err="1" smtClean="0">
                <a:solidFill>
                  <a:srgbClr val="FFFF00"/>
                </a:solidFill>
                <a:ea typeface="+mj-ea"/>
              </a:rPr>
              <a:t>with</a:t>
            </a:r>
            <a:r>
              <a:rPr lang="it-IT" sz="2400" dirty="0" smtClean="0">
                <a:solidFill>
                  <a:srgbClr val="FFFF00"/>
                </a:solidFill>
                <a:ea typeface="+mj-ea"/>
              </a:rPr>
              <a:t> a </a:t>
            </a:r>
            <a:r>
              <a:rPr lang="it-IT" sz="2400" dirty="0" err="1">
                <a:solidFill>
                  <a:srgbClr val="FFFF00"/>
                </a:solidFill>
                <a:ea typeface="+mj-ea"/>
              </a:rPr>
              <a:t>group</a:t>
            </a:r>
            <a:r>
              <a:rPr lang="it-IT" sz="2400" dirty="0">
                <a:solidFill>
                  <a:srgbClr val="FFFF00"/>
                </a:solidFill>
                <a:ea typeface="+mj-ea"/>
              </a:rPr>
              <a:t> </a:t>
            </a:r>
            <a:r>
              <a:rPr lang="it-IT" sz="2400" dirty="0" err="1">
                <a:solidFill>
                  <a:srgbClr val="FFFF00"/>
                </a:solidFill>
                <a:ea typeface="+mj-ea"/>
              </a:rPr>
              <a:t>of</a:t>
            </a:r>
            <a:r>
              <a:rPr lang="it-IT" sz="2400" dirty="0">
                <a:solidFill>
                  <a:srgbClr val="FFFF00"/>
                </a:solidFill>
                <a:ea typeface="+mj-ea"/>
              </a:rPr>
              <a:t> </a:t>
            </a:r>
            <a:r>
              <a:rPr lang="it-IT" sz="2400" dirty="0" err="1">
                <a:solidFill>
                  <a:srgbClr val="FFFF00"/>
                </a:solidFill>
                <a:ea typeface="+mj-ea"/>
              </a:rPr>
              <a:t>specialists</a:t>
            </a:r>
            <a:r>
              <a:rPr lang="it-IT" sz="2400" dirty="0">
                <a:solidFill>
                  <a:srgbClr val="FFFF00"/>
                </a:solidFill>
                <a:ea typeface="+mj-ea"/>
              </a:rPr>
              <a:t> and </a:t>
            </a:r>
            <a:r>
              <a:rPr lang="it-IT" sz="2400" dirty="0" err="1">
                <a:solidFill>
                  <a:srgbClr val="FFFF00"/>
                </a:solidFill>
                <a:ea typeface="+mj-ea"/>
              </a:rPr>
              <a:t>technicians</a:t>
            </a:r>
            <a:r>
              <a:rPr lang="it-IT" sz="2400" dirty="0">
                <a:solidFill>
                  <a:srgbClr val="FFFF00"/>
                </a:solidFill>
                <a:ea typeface="+mj-ea"/>
              </a:rPr>
              <a:t> </a:t>
            </a:r>
            <a:r>
              <a:rPr lang="it-IT" sz="2400" dirty="0" err="1">
                <a:solidFill>
                  <a:srgbClr val="FFFF00"/>
                </a:solidFill>
                <a:ea typeface="+mj-ea"/>
              </a:rPr>
              <a:t>with</a:t>
            </a:r>
            <a:r>
              <a:rPr lang="it-IT" sz="2400" dirty="0">
                <a:solidFill>
                  <a:srgbClr val="FFFF00"/>
                </a:solidFill>
                <a:ea typeface="+mj-ea"/>
              </a:rPr>
              <a:t> a </a:t>
            </a:r>
            <a:r>
              <a:rPr lang="it-IT" sz="2400" dirty="0" err="1">
                <a:solidFill>
                  <a:srgbClr val="FFFF00"/>
                </a:solidFill>
                <a:ea typeface="+mj-ea"/>
              </a:rPr>
              <a:t>great</a:t>
            </a:r>
            <a:r>
              <a:rPr lang="it-IT" sz="2400" dirty="0">
                <a:solidFill>
                  <a:srgbClr val="FFFF00"/>
                </a:solidFill>
                <a:ea typeface="+mj-ea"/>
              </a:rPr>
              <a:t> </a:t>
            </a:r>
            <a:r>
              <a:rPr lang="it-IT" sz="2400" dirty="0" err="1">
                <a:solidFill>
                  <a:srgbClr val="FFFF00"/>
                </a:solidFill>
                <a:ea typeface="+mj-ea"/>
              </a:rPr>
              <a:t>experience</a:t>
            </a:r>
            <a:r>
              <a:rPr lang="it-IT" sz="2400" dirty="0">
                <a:solidFill>
                  <a:srgbClr val="FFFF00"/>
                </a:solidFill>
                <a:ea typeface="+mj-ea"/>
              </a:rPr>
              <a:t> in </a:t>
            </a:r>
            <a:r>
              <a:rPr lang="it-IT" sz="2400" dirty="0" err="1">
                <a:solidFill>
                  <a:srgbClr val="FFFF00"/>
                </a:solidFill>
                <a:ea typeface="+mj-ea"/>
              </a:rPr>
              <a:t>oceanographic</a:t>
            </a:r>
            <a:r>
              <a:rPr lang="it-IT" sz="2400" dirty="0">
                <a:solidFill>
                  <a:srgbClr val="FFFF00"/>
                </a:solidFill>
                <a:ea typeface="+mj-ea"/>
              </a:rPr>
              <a:t> </a:t>
            </a:r>
            <a:r>
              <a:rPr lang="it-IT" sz="2400" dirty="0" err="1">
                <a:solidFill>
                  <a:srgbClr val="FFFF00"/>
                </a:solidFill>
                <a:ea typeface="+mj-ea"/>
              </a:rPr>
              <a:t>research</a:t>
            </a:r>
            <a:r>
              <a:rPr lang="it-IT" sz="2400" dirty="0">
                <a:solidFill>
                  <a:srgbClr val="FFFF00"/>
                </a:solidFill>
                <a:ea typeface="+mj-ea"/>
              </a:rPr>
              <a:t>, </a:t>
            </a:r>
            <a:r>
              <a:rPr lang="it-IT" sz="2400" dirty="0" err="1">
                <a:solidFill>
                  <a:srgbClr val="FFFF00"/>
                </a:solidFill>
                <a:ea typeface="+mj-ea"/>
              </a:rPr>
              <a:t>naval</a:t>
            </a:r>
            <a:r>
              <a:rPr lang="it-IT" sz="2400" dirty="0">
                <a:solidFill>
                  <a:srgbClr val="FFFF00"/>
                </a:solidFill>
                <a:ea typeface="+mj-ea"/>
              </a:rPr>
              <a:t> </a:t>
            </a:r>
            <a:r>
              <a:rPr lang="it-IT" sz="2400" dirty="0" err="1">
                <a:solidFill>
                  <a:srgbClr val="FFFF00"/>
                </a:solidFill>
                <a:ea typeface="+mj-ea"/>
              </a:rPr>
              <a:t>equipping</a:t>
            </a:r>
            <a:r>
              <a:rPr lang="it-IT" sz="2400" dirty="0">
                <a:solidFill>
                  <a:srgbClr val="FFFF00"/>
                </a:solidFill>
                <a:ea typeface="+mj-ea"/>
              </a:rPr>
              <a:t> and </a:t>
            </a:r>
            <a:r>
              <a:rPr lang="it-IT" sz="2400" dirty="0" err="1">
                <a:solidFill>
                  <a:srgbClr val="FFFF00"/>
                </a:solidFill>
                <a:ea typeface="+mj-ea"/>
              </a:rPr>
              <a:t>ship</a:t>
            </a:r>
            <a:r>
              <a:rPr lang="it-IT" sz="2400" dirty="0">
                <a:solidFill>
                  <a:srgbClr val="FFFF00"/>
                </a:solidFill>
                <a:ea typeface="+mj-ea"/>
              </a:rPr>
              <a:t> </a:t>
            </a:r>
            <a:r>
              <a:rPr lang="it-IT" sz="2400" dirty="0" err="1">
                <a:solidFill>
                  <a:srgbClr val="FFFF00"/>
                </a:solidFill>
                <a:ea typeface="+mj-ea"/>
              </a:rPr>
              <a:t>handling</a:t>
            </a:r>
            <a:endParaRPr lang="it-IT" sz="2400" dirty="0"/>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7" name="Immagine 16"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8" name="Immagine 17"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9"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ransition advTm="3448"/>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9000" r="-69000"/>
          </a:stretch>
        </a:blipFill>
        <a:effectLst/>
      </p:bgPr>
    </p:bg>
    <p:spTree>
      <p:nvGrpSpPr>
        <p:cNvPr id="1" name=""/>
        <p:cNvGrpSpPr/>
        <p:nvPr/>
      </p:nvGrpSpPr>
      <p:grpSpPr>
        <a:xfrm>
          <a:off x="0" y="0"/>
          <a:ext cx="0" cy="0"/>
          <a:chOff x="0" y="0"/>
          <a:chExt cx="0" cy="0"/>
        </a:xfrm>
      </p:grpSpPr>
      <p:sp>
        <p:nvSpPr>
          <p:cNvPr id="22530" name="Segnaposto contenuto 2"/>
          <p:cNvSpPr>
            <a:spLocks noGrp="1"/>
          </p:cNvSpPr>
          <p:nvPr>
            <p:ph idx="1"/>
          </p:nvPr>
        </p:nvSpPr>
        <p:spPr>
          <a:xfrm>
            <a:off x="534988" y="571500"/>
            <a:ext cx="8074025" cy="785813"/>
          </a:xfrm>
        </p:spPr>
        <p:txBody>
          <a:bodyPr/>
          <a:lstStyle/>
          <a:p>
            <a:pPr marL="0" indent="0" eaLnBrk="1" hangingPunct="1">
              <a:buFont typeface="Arial" charset="0"/>
              <a:buNone/>
            </a:pPr>
            <a:r>
              <a:rPr lang="it-IT" sz="1800" dirty="0" smtClean="0">
                <a:latin typeface="Arial" charset="0"/>
                <a:cs typeface="Arial" charset="0"/>
              </a:rPr>
              <a:t>A </a:t>
            </a:r>
            <a:r>
              <a:rPr lang="it-IT" sz="1800" dirty="0" err="1" smtClean="0">
                <a:latin typeface="Arial" charset="0"/>
                <a:cs typeface="Arial" charset="0"/>
              </a:rPr>
              <a:t>new</a:t>
            </a:r>
            <a:r>
              <a:rPr lang="it-IT" sz="1800" dirty="0" smtClean="0">
                <a:latin typeface="Arial" charset="0"/>
                <a:cs typeface="Arial" charset="0"/>
              </a:rPr>
              <a:t> low </a:t>
            </a:r>
            <a:r>
              <a:rPr lang="it-IT" sz="1800" dirty="0" err="1" smtClean="0">
                <a:latin typeface="Arial" charset="0"/>
                <a:cs typeface="Arial" charset="0"/>
              </a:rPr>
              <a:t>frequency</a:t>
            </a:r>
            <a:r>
              <a:rPr lang="it-IT" sz="1800" dirty="0" smtClean="0">
                <a:latin typeface="Arial" charset="0"/>
                <a:cs typeface="Arial" charset="0"/>
              </a:rPr>
              <a:t> (500-2500 Hz)  sub </a:t>
            </a:r>
            <a:r>
              <a:rPr lang="it-IT" sz="1800" dirty="0" err="1" smtClean="0">
                <a:latin typeface="Arial" charset="0"/>
                <a:cs typeface="Arial" charset="0"/>
              </a:rPr>
              <a:t>bottom</a:t>
            </a:r>
            <a:r>
              <a:rPr lang="it-IT" sz="1800" dirty="0" smtClean="0">
                <a:latin typeface="Arial" charset="0"/>
                <a:cs typeface="Arial" charset="0"/>
              </a:rPr>
              <a:t> </a:t>
            </a:r>
            <a:r>
              <a:rPr lang="it-IT" sz="1800" dirty="0" err="1" smtClean="0">
                <a:latin typeface="Arial" charset="0"/>
                <a:cs typeface="Arial" charset="0"/>
              </a:rPr>
              <a:t>profiler</a:t>
            </a:r>
            <a:r>
              <a:rPr lang="it-IT" sz="1800" dirty="0" smtClean="0">
                <a:latin typeface="Arial" charset="0"/>
                <a:cs typeface="Arial" charset="0"/>
              </a:rPr>
              <a:t> </a:t>
            </a:r>
            <a:r>
              <a:rPr lang="it-IT" sz="1800" dirty="0" err="1" smtClean="0">
                <a:latin typeface="Arial" charset="0"/>
                <a:cs typeface="Arial" charset="0"/>
              </a:rPr>
              <a:t>with</a:t>
            </a:r>
            <a:r>
              <a:rPr lang="it-IT" sz="1800" dirty="0" smtClean="0">
                <a:latin typeface="Arial" charset="0"/>
                <a:cs typeface="Arial" charset="0"/>
              </a:rPr>
              <a:t> </a:t>
            </a:r>
            <a:r>
              <a:rPr lang="it-IT" sz="1800" dirty="0" err="1" smtClean="0">
                <a:latin typeface="Arial" charset="0"/>
                <a:cs typeface="Arial" charset="0"/>
              </a:rPr>
              <a:t>its</a:t>
            </a:r>
            <a:r>
              <a:rPr lang="it-IT" sz="1800" dirty="0" smtClean="0">
                <a:latin typeface="Arial" charset="0"/>
                <a:cs typeface="Arial" charset="0"/>
              </a:rPr>
              <a:t> relative </a:t>
            </a:r>
            <a:r>
              <a:rPr lang="it-IT" sz="1800" dirty="0" err="1" smtClean="0">
                <a:latin typeface="Arial" charset="0"/>
                <a:cs typeface="Arial" charset="0"/>
              </a:rPr>
              <a:t>acquisition</a:t>
            </a:r>
            <a:r>
              <a:rPr lang="it-IT" sz="1800" dirty="0" smtClean="0">
                <a:latin typeface="Arial" charset="0"/>
                <a:cs typeface="Arial" charset="0"/>
              </a:rPr>
              <a:t> software </a:t>
            </a:r>
            <a:r>
              <a:rPr lang="it-IT" sz="1800" dirty="0" err="1" smtClean="0">
                <a:latin typeface="Arial" charset="0"/>
                <a:cs typeface="Arial" charset="0"/>
              </a:rPr>
              <a:t>will</a:t>
            </a:r>
            <a:r>
              <a:rPr lang="it-IT" sz="1800" dirty="0" smtClean="0">
                <a:latin typeface="Arial" charset="0"/>
                <a:cs typeface="Arial" charset="0"/>
              </a:rPr>
              <a:t> </a:t>
            </a:r>
            <a:r>
              <a:rPr lang="it-IT" sz="1800" dirty="0" err="1" smtClean="0">
                <a:latin typeface="Arial" charset="0"/>
                <a:cs typeface="Arial" charset="0"/>
              </a:rPr>
              <a:t>be</a:t>
            </a:r>
            <a:r>
              <a:rPr lang="it-IT" sz="1800" dirty="0" smtClean="0">
                <a:latin typeface="Arial" charset="0"/>
                <a:cs typeface="Arial" charset="0"/>
              </a:rPr>
              <a:t> </a:t>
            </a:r>
            <a:r>
              <a:rPr lang="it-IT" sz="1800" dirty="0" err="1" smtClean="0">
                <a:latin typeface="Arial" charset="0"/>
                <a:cs typeface="Arial" charset="0"/>
              </a:rPr>
              <a:t>installed</a:t>
            </a:r>
            <a:r>
              <a:rPr lang="it-IT" sz="1800" dirty="0" smtClean="0">
                <a:latin typeface="Arial" charset="0"/>
                <a:cs typeface="Arial" charset="0"/>
              </a:rPr>
              <a:t> </a:t>
            </a:r>
            <a:r>
              <a:rPr lang="it-IT" sz="1800" dirty="0" err="1" smtClean="0">
                <a:latin typeface="Arial" charset="0"/>
                <a:cs typeface="Arial" charset="0"/>
              </a:rPr>
              <a:t>allowing</a:t>
            </a:r>
            <a:r>
              <a:rPr lang="it-IT" sz="1800" dirty="0" smtClean="0">
                <a:latin typeface="Arial" charset="0"/>
                <a:cs typeface="Arial" charset="0"/>
              </a:rPr>
              <a:t> </a:t>
            </a:r>
            <a:r>
              <a:rPr lang="it-IT" sz="1800" dirty="0" err="1" smtClean="0">
                <a:latin typeface="Arial" charset="0"/>
                <a:cs typeface="Arial" charset="0"/>
              </a:rPr>
              <a:t>better</a:t>
            </a:r>
            <a:r>
              <a:rPr lang="it-IT" sz="1800" dirty="0" smtClean="0">
                <a:latin typeface="Arial" charset="0"/>
                <a:cs typeface="Arial" charset="0"/>
              </a:rPr>
              <a:t> </a:t>
            </a:r>
            <a:r>
              <a:rPr lang="it-IT" sz="1800" dirty="0" err="1" smtClean="0">
                <a:latin typeface="Arial" charset="0"/>
                <a:cs typeface="Arial" charset="0"/>
              </a:rPr>
              <a:t>penetration</a:t>
            </a:r>
            <a:r>
              <a:rPr lang="it-IT" sz="1800" dirty="0" smtClean="0">
                <a:latin typeface="Arial" charset="0"/>
                <a:cs typeface="Arial" charset="0"/>
              </a:rPr>
              <a:t> and </a:t>
            </a:r>
            <a:r>
              <a:rPr lang="it-IT" sz="1800" dirty="0" err="1" smtClean="0">
                <a:latin typeface="Arial" charset="0"/>
                <a:cs typeface="Arial" charset="0"/>
              </a:rPr>
              <a:t>resolution</a:t>
            </a:r>
            <a:r>
              <a:rPr lang="it-IT" sz="1800" dirty="0" smtClean="0">
                <a:latin typeface="Arial" charset="0"/>
                <a:cs typeface="Arial" charset="0"/>
              </a:rPr>
              <a:t>.</a:t>
            </a:r>
          </a:p>
        </p:txBody>
      </p:sp>
      <p:sp>
        <p:nvSpPr>
          <p:cNvPr id="5" name="Freccia a destra 4"/>
          <p:cNvSpPr/>
          <p:nvPr/>
        </p:nvSpPr>
        <p:spPr>
          <a:xfrm>
            <a:off x="1643063" y="2286000"/>
            <a:ext cx="500062" cy="142875"/>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22532" name="CasellaDiTesto 6"/>
          <p:cNvSpPr txBox="1">
            <a:spLocks noChangeArrowheads="1"/>
          </p:cNvSpPr>
          <p:nvPr/>
        </p:nvSpPr>
        <p:spPr bwMode="auto">
          <a:xfrm>
            <a:off x="142875" y="2143125"/>
            <a:ext cx="1479550" cy="369888"/>
          </a:xfrm>
          <a:prstGeom prst="rect">
            <a:avLst/>
          </a:prstGeom>
          <a:noFill/>
          <a:ln w="9525">
            <a:noFill/>
            <a:miter lim="800000"/>
            <a:headEnd/>
            <a:tailEnd/>
          </a:ln>
        </p:spPr>
        <p:txBody>
          <a:bodyPr wrap="none">
            <a:spAutoFit/>
          </a:bodyPr>
          <a:lstStyle/>
          <a:p>
            <a:r>
              <a:rPr lang="it-IT">
                <a:solidFill>
                  <a:srgbClr val="FF0000"/>
                </a:solidFill>
              </a:rPr>
              <a:t>Gas leakage</a:t>
            </a:r>
          </a:p>
        </p:txBody>
      </p:sp>
      <p:sp>
        <p:nvSpPr>
          <p:cNvPr id="9" name="Freccia bidirezionale verticale 8"/>
          <p:cNvSpPr/>
          <p:nvPr/>
        </p:nvSpPr>
        <p:spPr>
          <a:xfrm>
            <a:off x="5572125" y="3214688"/>
            <a:ext cx="214313" cy="2071687"/>
          </a:xfrm>
          <a:prstGeom prst="up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0" name="CasellaDiTesto 9"/>
          <p:cNvSpPr txBox="1"/>
          <p:nvPr/>
        </p:nvSpPr>
        <p:spPr>
          <a:xfrm>
            <a:off x="5857875" y="4357688"/>
            <a:ext cx="1274763" cy="369887"/>
          </a:xfrm>
          <a:prstGeom prst="rect">
            <a:avLst/>
          </a:prstGeom>
          <a:solidFill>
            <a:schemeClr val="bg1">
              <a:lumMod val="95000"/>
            </a:schemeClr>
          </a:solidFill>
          <a:ln w="12700">
            <a:solidFill>
              <a:schemeClr val="tx1"/>
            </a:solidFill>
          </a:ln>
        </p:spPr>
        <p:txBody>
          <a:bodyPr wrap="none">
            <a:spAutoFit/>
          </a:bodyPr>
          <a:lstStyle/>
          <a:p>
            <a:pPr>
              <a:defRPr/>
            </a:pPr>
            <a:r>
              <a:rPr lang="it-IT">
                <a:solidFill>
                  <a:srgbClr val="FF0000"/>
                </a:solidFill>
              </a:rPr>
              <a:t>7.5 </a:t>
            </a:r>
            <a:r>
              <a:rPr lang="it-IT" err="1">
                <a:solidFill>
                  <a:srgbClr val="FF0000"/>
                </a:solidFill>
              </a:rPr>
              <a:t>meters</a:t>
            </a:r>
            <a:endParaRPr lang="it-IT">
              <a:solidFill>
                <a:srgbClr val="FF0000"/>
              </a:solidFill>
            </a:endParaRPr>
          </a:p>
        </p:txBody>
      </p:sp>
      <p:sp>
        <p:nvSpPr>
          <p:cNvPr id="22535" name="CasellaDiTesto 10"/>
          <p:cNvSpPr txBox="1">
            <a:spLocks noChangeArrowheads="1"/>
          </p:cNvSpPr>
          <p:nvPr/>
        </p:nvSpPr>
        <p:spPr bwMode="auto">
          <a:xfrm>
            <a:off x="0" y="6488113"/>
            <a:ext cx="4865688" cy="369887"/>
          </a:xfrm>
          <a:prstGeom prst="rect">
            <a:avLst/>
          </a:prstGeom>
          <a:noFill/>
          <a:ln w="9525">
            <a:noFill/>
            <a:miter lim="800000"/>
            <a:headEnd/>
            <a:tailEnd/>
          </a:ln>
        </p:spPr>
        <p:txBody>
          <a:bodyPr wrap="none">
            <a:spAutoFit/>
          </a:bodyPr>
          <a:lstStyle/>
          <a:p>
            <a:r>
              <a:rPr lang="it-IT"/>
              <a:t>Image courtesy L.Gasperini (ISMAR Bologna)</a:t>
            </a:r>
          </a:p>
        </p:txBody>
      </p:sp>
      <p:sp>
        <p:nvSpPr>
          <p:cNvPr id="8" name="Rettangolo 7"/>
          <p:cNvSpPr/>
          <p:nvPr/>
        </p:nvSpPr>
        <p:spPr>
          <a:xfrm>
            <a:off x="0" y="0"/>
            <a:ext cx="9144000" cy="369888"/>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it-IT" b="1">
                <a:latin typeface="Arial" pitchFamily="34" charset="0"/>
                <a:cs typeface="Arial" pitchFamily="34" charset="0"/>
              </a:rPr>
              <a:t>5) </a:t>
            </a:r>
            <a:r>
              <a:rPr lang="it-IT" b="1" err="1">
                <a:latin typeface="Arial" pitchFamily="34" charset="0"/>
                <a:cs typeface="Arial" pitchFamily="34" charset="0"/>
              </a:rPr>
              <a:t>Seismostratigraphic</a:t>
            </a:r>
            <a:r>
              <a:rPr lang="it-IT" b="1">
                <a:latin typeface="Arial" pitchFamily="34" charset="0"/>
                <a:cs typeface="Arial" pitchFamily="34" charset="0"/>
              </a:rPr>
              <a:t> </a:t>
            </a:r>
            <a:r>
              <a:rPr lang="it-IT" b="1" err="1">
                <a:latin typeface="Arial" pitchFamily="34" charset="0"/>
                <a:cs typeface="Arial" pitchFamily="34" charset="0"/>
              </a:rPr>
              <a:t>survey</a:t>
            </a:r>
            <a:r>
              <a:rPr lang="it-IT" b="1">
                <a:latin typeface="Arial" pitchFamily="34" charset="0"/>
                <a:cs typeface="Arial" pitchFamily="34" charset="0"/>
              </a:rPr>
              <a:t> system</a:t>
            </a: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2" name="Immagine 11"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3" name="Immagine 12"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4"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1000" r="-11000"/>
          </a:stretch>
        </a:blipFill>
        <a:effectLst/>
      </p:bgPr>
    </p:bg>
    <p:spTree>
      <p:nvGrpSpPr>
        <p:cNvPr id="1" name=""/>
        <p:cNvGrpSpPr/>
        <p:nvPr/>
      </p:nvGrpSpPr>
      <p:grpSpPr>
        <a:xfrm>
          <a:off x="0" y="0"/>
          <a:ext cx="0" cy="0"/>
          <a:chOff x="0" y="0"/>
          <a:chExt cx="0" cy="0"/>
        </a:xfrm>
      </p:grpSpPr>
      <p:sp>
        <p:nvSpPr>
          <p:cNvPr id="23554" name="Segnaposto contenuto 2"/>
          <p:cNvSpPr>
            <a:spLocks noGrp="1"/>
          </p:cNvSpPr>
          <p:nvPr>
            <p:ph idx="1"/>
          </p:nvPr>
        </p:nvSpPr>
        <p:spPr>
          <a:xfrm>
            <a:off x="2357438" y="642938"/>
            <a:ext cx="6572250" cy="1214437"/>
          </a:xfrm>
          <a:solidFill>
            <a:schemeClr val="bg2">
              <a:alpha val="79999"/>
            </a:schemeClr>
          </a:solidFill>
        </p:spPr>
        <p:txBody>
          <a:bodyPr/>
          <a:lstStyle/>
          <a:p>
            <a:pPr marL="0" indent="0" algn="just" eaLnBrk="1" hangingPunct="1">
              <a:buFont typeface="Arial" charset="0"/>
              <a:buNone/>
            </a:pPr>
            <a:r>
              <a:rPr lang="it-IT" sz="1800" smtClean="0">
                <a:latin typeface="Arial" charset="0"/>
                <a:cs typeface="Arial" charset="0"/>
              </a:rPr>
              <a:t>R.O.V. systems are the easiest, fastest and safer way to carry out bottom visual inspections.  RV Minerva Uno R.O.V. will be fitted with high definition video camera,  hydraulic arm, obstacles avoidance sonar system.</a:t>
            </a:r>
            <a:endParaRPr lang="it-IT" smtClean="0">
              <a:latin typeface="Arial" charset="0"/>
              <a:cs typeface="Arial" charset="0"/>
            </a:endParaRPr>
          </a:p>
        </p:txBody>
      </p:sp>
      <p:pic>
        <p:nvPicPr>
          <p:cNvPr id="6" name="Immagine 5" descr="rov_cut_2.jpg"/>
          <p:cNvPicPr>
            <a:picLocks noChangeAspect="1"/>
          </p:cNvPicPr>
          <p:nvPr/>
        </p:nvPicPr>
        <p:blipFill>
          <a:blip r:embed="rId3">
            <a:clrChange>
              <a:clrFrom>
                <a:srgbClr val="000405"/>
              </a:clrFrom>
              <a:clrTo>
                <a:srgbClr val="000405">
                  <a:alpha val="0"/>
                </a:srgbClr>
              </a:clrTo>
            </a:clrChange>
          </a:blip>
          <a:srcRect/>
          <a:stretch>
            <a:fillRect/>
          </a:stretch>
        </p:blipFill>
        <p:spPr bwMode="auto">
          <a:xfrm>
            <a:off x="-71438" y="714375"/>
            <a:ext cx="2357438" cy="2424113"/>
          </a:xfrm>
          <a:prstGeom prst="rect">
            <a:avLst/>
          </a:prstGeom>
          <a:noFill/>
          <a:ln w="9525">
            <a:noFill/>
            <a:miter lim="800000"/>
            <a:headEnd/>
            <a:tailEnd/>
          </a:ln>
        </p:spPr>
      </p:pic>
      <p:pic>
        <p:nvPicPr>
          <p:cNvPr id="8" name="Immagine 7" descr="DSC_0054.JPG"/>
          <p:cNvPicPr>
            <a:picLocks noChangeAspect="1"/>
          </p:cNvPicPr>
          <p:nvPr/>
        </p:nvPicPr>
        <p:blipFill>
          <a:blip r:embed="rId4"/>
          <a:srcRect/>
          <a:stretch>
            <a:fillRect/>
          </a:stretch>
        </p:blipFill>
        <p:spPr bwMode="auto">
          <a:xfrm>
            <a:off x="1285875" y="3643313"/>
            <a:ext cx="3929063" cy="2630487"/>
          </a:xfrm>
          <a:prstGeom prst="rect">
            <a:avLst/>
          </a:prstGeom>
          <a:noFill/>
          <a:ln w="9525">
            <a:noFill/>
            <a:miter lim="800000"/>
            <a:headEnd/>
            <a:tailEnd/>
          </a:ln>
        </p:spPr>
      </p:pic>
      <p:sp>
        <p:nvSpPr>
          <p:cNvPr id="5" name="Rettangolo 4"/>
          <p:cNvSpPr/>
          <p:nvPr/>
        </p:nvSpPr>
        <p:spPr>
          <a:xfrm>
            <a:off x="0" y="0"/>
            <a:ext cx="9144000" cy="369888"/>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algn="ctr">
              <a:defRPr/>
            </a:pPr>
            <a:r>
              <a:rPr lang="it-IT" b="1">
                <a:latin typeface="Arial" pitchFamily="34" charset="0"/>
                <a:cs typeface="Arial" pitchFamily="34" charset="0"/>
              </a:rPr>
              <a:t>6) </a:t>
            </a:r>
            <a:r>
              <a:rPr lang="it-IT" b="1" err="1">
                <a:latin typeface="Arial" pitchFamily="34" charset="0"/>
                <a:cs typeface="Arial" pitchFamily="34" charset="0"/>
              </a:rPr>
              <a:t>Bottom</a:t>
            </a:r>
            <a:r>
              <a:rPr lang="it-IT" b="1">
                <a:latin typeface="Arial" pitchFamily="34" charset="0"/>
                <a:cs typeface="Arial" pitchFamily="34" charset="0"/>
              </a:rPr>
              <a:t> </a:t>
            </a:r>
            <a:r>
              <a:rPr lang="it-IT" b="1" err="1">
                <a:latin typeface="Arial" pitchFamily="34" charset="0"/>
                <a:cs typeface="Arial" pitchFamily="34" charset="0"/>
              </a:rPr>
              <a:t>visual</a:t>
            </a:r>
            <a:r>
              <a:rPr lang="it-IT" b="1">
                <a:latin typeface="Arial" pitchFamily="34" charset="0"/>
                <a:cs typeface="Arial" pitchFamily="34" charset="0"/>
              </a:rPr>
              <a:t> </a:t>
            </a:r>
            <a:r>
              <a:rPr lang="it-IT" b="1" err="1">
                <a:latin typeface="Arial" pitchFamily="34" charset="0"/>
                <a:cs typeface="Arial" pitchFamily="34" charset="0"/>
              </a:rPr>
              <a:t>inspection</a:t>
            </a:r>
            <a:r>
              <a:rPr lang="it-IT" b="1">
                <a:latin typeface="Arial" pitchFamily="34" charset="0"/>
                <a:cs typeface="Arial" pitchFamily="34" charset="0"/>
              </a:rPr>
              <a:t> system </a:t>
            </a: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9" name="Immagine 8" descr="MINERVA UNO ag_001.jpg"/>
            <p:cNvPicPr>
              <a:picLocks noChangeAspect="1"/>
            </p:cNvPicPr>
            <p:nvPr/>
          </p:nvPicPr>
          <p:blipFill>
            <a:blip r:embed="rId5">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0" name="Immagine 9" descr="URANIA LONG NOW_001.jpg"/>
            <p:cNvPicPr>
              <a:picLocks noChangeAspect="1"/>
            </p:cNvPicPr>
            <p:nvPr/>
          </p:nvPicPr>
          <p:blipFill>
            <a:blip r:embed="rId6">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1" name="Immagine 4" descr="Logo Sopromar nuovo.jpg"/>
            <p:cNvPicPr>
              <a:picLocks noChangeAspect="1"/>
            </p:cNvPicPr>
            <p:nvPr/>
          </p:nvPicPr>
          <p:blipFill>
            <a:blip r:embed="rId7"/>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0.04028 0.00995 C 0.10556 -0.00139 0.06198 0.0074 0.21806 0.00856 C 0.24601 0.01435 0.27413 0.01759 0.30174 0.02407 C 0.31059 0.02615 0.31979 0.02639 0.32865 0.02824 C 0.33455 0.02963 0.34618 0.0324 0.34618 0.03264 C 0.35469 0.03842 0.34705 0.03426 0.36493 0.0368 C 0.37327 0.03796 0.37865 0.04004 0.38785 0.04074 C 0.39011 0.0412 0.39236 0.04166 0.39462 0.04236 C 0.39827 0.04305 0.40556 0.04514 0.40556 0.04537 C 0.41285 0.05046 0.42361 0.05208 0.43247 0.0537 C 0.44288 0.0574 0.42656 0.05162 0.44861 0.05625 C 0.45087 0.05671 0.46077 0.06088 0.4632 0.06203 C 0.4717 0.06527 0.47917 0.07129 0.48768 0.07477 C 0.49566 0.07801 0.50382 0.08078 0.51198 0.08472 C 0.51736 0.08703 0.52101 0.09004 0.52674 0.09143 C 0.53525 0.09699 0.54531 0.09884 0.55365 0.10416 C 0.55799 0.10694 0.56945 0.11412 0.57396 0.11828 C 0.57934 0.12315 0.58334 0.12754 0.59011 0.13102 C 0.59566 0.1368 0.6033 0.13935 0.60886 0.1449 C 0.61754 0.15347 0.62726 0.16088 0.63733 0.16759 C 0.64549 0.17338 0.65347 0.18009 0.66129 0.18588 C 0.66406 0.18796 0.66736 0.18912 0.66962 0.1912 C 0.67639 0.19861 0.67257 0.19583 0.68021 0.19977 C 0.68281 0.20231 0.68438 0.20602 0.68698 0.20833 C 0.6915 0.21203 0.6967 0.21296 0.70052 0.21805 C 0.70469 0.22361 0.71059 0.23055 0.71406 0.23657 C 0.71806 0.24305 0.71979 0.24861 0.72639 0.25324 C 0.72952 0.26041 0.7342 0.26504 0.7382 0.27152 C 0.74288 0.29074 0.73542 0.26365 0.74375 0.28148 C 0.74913 0.29282 0.74427 0.28865 0.74775 0.29815 C 0.74827 0.29977 0.74983 0.30092 0.75035 0.30254 C 0.75295 0.30856 0.75434 0.31481 0.75712 0.32083 C 0.75886 0.33125 0.76198 0.34143 0.76389 0.35185 C 0.76215 0.37407 0.76476 0.39745 0.75191 0.41643 C 0.75139 0.41759 0.74236 0.43958 0.74236 0.43194 " pathEditMode="relative" rAng="0" ptsTypes="ffffffffffffffffffffffffffffffffffA">
                                      <p:cBhvr>
                                        <p:cTn id="11" dur="3000" fill="hold"/>
                                        <p:tgtEl>
                                          <p:spTgt spid="6"/>
                                        </p:tgtEl>
                                        <p:attrNameLst>
                                          <p:attrName>ppt_x</p:attrName>
                                          <p:attrName>ppt_y</p:attrName>
                                        </p:attrNameLst>
                                      </p:cBhvr>
                                      <p:rCtr x="362" y="209"/>
                                    </p:animMotion>
                                  </p:childTnLst>
                                </p:cTn>
                              </p:par>
                            </p:childTnLst>
                          </p:cTn>
                        </p:par>
                        <p:par>
                          <p:cTn id="12" fill="hold">
                            <p:stCondLst>
                              <p:cond delay="3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2000"/>
                                        <p:tgtEl>
                                          <p:spTgt spid="8"/>
                                        </p:tgtEl>
                                      </p:cBhvr>
                                    </p:animEffect>
                                  </p:childTnLst>
                                </p:cTn>
                              </p:par>
                            </p:childTnLst>
                          </p:cTn>
                        </p:par>
                        <p:par>
                          <p:cTn id="16" fill="hold">
                            <p:stCondLst>
                              <p:cond delay="5000"/>
                            </p:stCondLst>
                            <p:childTnLst>
                              <p:par>
                                <p:cTn id="17" presetID="6" presetClass="emph" presetSubtype="0" fill="hold" nodeType="afterEffect">
                                  <p:stCondLst>
                                    <p:cond delay="0"/>
                                  </p:stCondLst>
                                  <p:childTnLst>
                                    <p:animScale>
                                      <p:cBhvr>
                                        <p:cTn id="18" dur="2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4" name="Immagine 3" descr="MINERVA UNO ag_001.jpg"/>
            <p:cNvPicPr>
              <a:picLocks noChangeAspect="1"/>
            </p:cNvPicPr>
            <p:nvPr/>
          </p:nvPicPr>
          <p:blipFill>
            <a:blip r:embed="rId4">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5" name="Immagine 4" descr="URANIA LONG NOW_001.jpg"/>
            <p:cNvPicPr>
              <a:picLocks noChangeAspect="1"/>
            </p:cNvPicPr>
            <p:nvPr/>
          </p:nvPicPr>
          <p:blipFill>
            <a:blip r:embed="rId5">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6" name="Immagine 4" descr="Logo Sopromar nuovo.jpg"/>
            <p:cNvPicPr>
              <a:picLocks noChangeAspect="1"/>
            </p:cNvPicPr>
            <p:nvPr/>
          </p:nvPicPr>
          <p:blipFill>
            <a:blip r:embed="rId6"/>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
        <p:nvSpPr>
          <p:cNvPr id="8" name="CasellaDiTesto 7"/>
          <p:cNvSpPr txBox="1"/>
          <p:nvPr/>
        </p:nvSpPr>
        <p:spPr>
          <a:xfrm>
            <a:off x="0" y="0"/>
            <a:ext cx="9144000" cy="461665"/>
          </a:xfrm>
          <a:prstGeom prst="rect">
            <a:avLst/>
          </a:prstGeom>
        </p:spPr>
        <p:style>
          <a:lnRef idx="0">
            <a:schemeClr val="accent3"/>
          </a:lnRef>
          <a:fillRef idx="3">
            <a:schemeClr val="accent3"/>
          </a:fillRef>
          <a:effectRef idx="3">
            <a:schemeClr val="accent3"/>
          </a:effectRef>
          <a:fontRef idx="minor">
            <a:schemeClr val="lt1"/>
          </a:fontRef>
        </p:style>
        <p:txBody>
          <a:bodyPr>
            <a:spAutoFit/>
          </a:bodyPr>
          <a:lstStyle/>
          <a:p>
            <a:pPr algn="ctr">
              <a:defRPr/>
            </a:pPr>
            <a:r>
              <a:rPr lang="it-IT" sz="2400" b="1" err="1">
                <a:solidFill>
                  <a:schemeClr val="tx2">
                    <a:lumMod val="50000"/>
                  </a:schemeClr>
                </a:solidFill>
              </a:rPr>
              <a:t>Research</a:t>
            </a:r>
            <a:r>
              <a:rPr lang="it-IT" sz="2400" b="1">
                <a:solidFill>
                  <a:schemeClr val="tx2">
                    <a:lumMod val="50000"/>
                  </a:schemeClr>
                </a:solidFill>
              </a:rPr>
              <a:t> vessel URANIA</a:t>
            </a:r>
          </a:p>
        </p:txBody>
      </p:sp>
      <p:sp>
        <p:nvSpPr>
          <p:cNvPr id="9" name="Rettangolo 8"/>
          <p:cNvSpPr/>
          <p:nvPr/>
        </p:nvSpPr>
        <p:spPr>
          <a:xfrm>
            <a:off x="0" y="5000636"/>
            <a:ext cx="9144000" cy="1200329"/>
          </a:xfrm>
          <a:prstGeom prst="rect">
            <a:avLst/>
          </a:prstGeom>
        </p:spPr>
        <p:style>
          <a:lnRef idx="0">
            <a:schemeClr val="accent3"/>
          </a:lnRef>
          <a:fillRef idx="3">
            <a:schemeClr val="accent3"/>
          </a:fillRef>
          <a:effectRef idx="3">
            <a:schemeClr val="accent3"/>
          </a:effectRef>
          <a:fontRef idx="minor">
            <a:schemeClr val="lt1"/>
          </a:fontRef>
        </p:style>
        <p:txBody>
          <a:bodyPr>
            <a:spAutoFit/>
          </a:bodyPr>
          <a:lstStyle/>
          <a:p>
            <a:pPr>
              <a:defRPr/>
            </a:pPr>
            <a:r>
              <a:rPr lang="it-IT" dirty="0">
                <a:solidFill>
                  <a:schemeClr val="tx1">
                    <a:lumMod val="95000"/>
                    <a:lumOff val="5000"/>
                  </a:schemeClr>
                </a:solidFill>
                <a:latin typeface="Arial" pitchFamily="34" charset="0"/>
                <a:cs typeface="Arial" pitchFamily="34" charset="0"/>
              </a:rPr>
              <a:t>RV Urania </a:t>
            </a:r>
            <a:r>
              <a:rPr lang="it-IT" dirty="0" err="1">
                <a:solidFill>
                  <a:schemeClr val="tx1">
                    <a:lumMod val="95000"/>
                    <a:lumOff val="5000"/>
                  </a:schemeClr>
                </a:solidFill>
                <a:latin typeface="Arial" pitchFamily="34" charset="0"/>
                <a:cs typeface="Arial" pitchFamily="34" charset="0"/>
              </a:rPr>
              <a:t>entered</a:t>
            </a:r>
            <a:r>
              <a:rPr lang="it-IT" dirty="0">
                <a:solidFill>
                  <a:schemeClr val="tx1">
                    <a:lumMod val="95000"/>
                    <a:lumOff val="5000"/>
                  </a:schemeClr>
                </a:solidFill>
                <a:latin typeface="Arial" pitchFamily="34" charset="0"/>
                <a:cs typeface="Arial" pitchFamily="34" charset="0"/>
              </a:rPr>
              <a:t> service in </a:t>
            </a:r>
            <a:r>
              <a:rPr lang="it-IT" dirty="0" smtClean="0">
                <a:solidFill>
                  <a:schemeClr val="tx1">
                    <a:lumMod val="95000"/>
                    <a:lumOff val="5000"/>
                  </a:schemeClr>
                </a:solidFill>
                <a:latin typeface="Arial" pitchFamily="34" charset="0"/>
                <a:cs typeface="Arial" pitchFamily="34" charset="0"/>
              </a:rPr>
              <a:t>1993, </a:t>
            </a:r>
            <a:r>
              <a:rPr lang="it-IT" dirty="0" err="1">
                <a:solidFill>
                  <a:schemeClr val="tx1">
                    <a:lumMod val="95000"/>
                    <a:lumOff val="5000"/>
                  </a:schemeClr>
                </a:solidFill>
                <a:latin typeface="Arial" pitchFamily="34" charset="0"/>
                <a:cs typeface="Arial" pitchFamily="34" charset="0"/>
              </a:rPr>
              <a:t>being</a:t>
            </a:r>
            <a:r>
              <a:rPr lang="it-IT" dirty="0">
                <a:solidFill>
                  <a:schemeClr val="tx1">
                    <a:lumMod val="95000"/>
                    <a:lumOff val="5000"/>
                  </a:schemeClr>
                </a:solidFill>
                <a:latin typeface="Arial" pitchFamily="34" charset="0"/>
                <a:cs typeface="Arial" pitchFamily="34" charset="0"/>
              </a:rPr>
              <a:t> the first </a:t>
            </a:r>
            <a:r>
              <a:rPr lang="it-IT" dirty="0" err="1">
                <a:solidFill>
                  <a:schemeClr val="tx1">
                    <a:lumMod val="95000"/>
                    <a:lumOff val="5000"/>
                  </a:schemeClr>
                </a:solidFill>
                <a:latin typeface="Arial" pitchFamily="34" charset="0"/>
                <a:cs typeface="Arial" pitchFamily="34" charset="0"/>
              </a:rPr>
              <a:t>Italian</a:t>
            </a:r>
            <a:r>
              <a:rPr lang="it-IT" dirty="0">
                <a:solidFill>
                  <a:schemeClr val="tx1">
                    <a:lumMod val="95000"/>
                    <a:lumOff val="5000"/>
                  </a:schemeClr>
                </a:solidFill>
                <a:latin typeface="Arial" pitchFamily="34" charset="0"/>
                <a:cs typeface="Arial" pitchFamily="34" charset="0"/>
              </a:rPr>
              <a:t> </a:t>
            </a:r>
            <a:r>
              <a:rPr lang="it-IT" dirty="0" err="1">
                <a:solidFill>
                  <a:schemeClr val="tx1">
                    <a:lumMod val="95000"/>
                    <a:lumOff val="5000"/>
                  </a:schemeClr>
                </a:solidFill>
                <a:latin typeface="Arial" pitchFamily="34" charset="0"/>
                <a:cs typeface="Arial" pitchFamily="34" charset="0"/>
              </a:rPr>
              <a:t>research</a:t>
            </a:r>
            <a:r>
              <a:rPr lang="it-IT" dirty="0">
                <a:solidFill>
                  <a:schemeClr val="tx1">
                    <a:lumMod val="95000"/>
                    <a:lumOff val="5000"/>
                  </a:schemeClr>
                </a:solidFill>
                <a:latin typeface="Arial" pitchFamily="34" charset="0"/>
                <a:cs typeface="Arial" pitchFamily="34" charset="0"/>
              </a:rPr>
              <a:t> vessel </a:t>
            </a:r>
            <a:r>
              <a:rPr lang="it-IT" dirty="0" err="1">
                <a:solidFill>
                  <a:schemeClr val="tx1">
                    <a:lumMod val="95000"/>
                    <a:lumOff val="5000"/>
                  </a:schemeClr>
                </a:solidFill>
                <a:latin typeface="Arial" pitchFamily="34" charset="0"/>
                <a:cs typeface="Arial" pitchFamily="34" charset="0"/>
              </a:rPr>
              <a:t>planned</a:t>
            </a:r>
            <a:r>
              <a:rPr lang="it-IT" dirty="0">
                <a:solidFill>
                  <a:schemeClr val="tx1">
                    <a:lumMod val="95000"/>
                    <a:lumOff val="5000"/>
                  </a:schemeClr>
                </a:solidFill>
                <a:latin typeface="Arial" pitchFamily="34" charset="0"/>
                <a:cs typeface="Arial" pitchFamily="34" charset="0"/>
              </a:rPr>
              <a:t> and </a:t>
            </a:r>
            <a:r>
              <a:rPr lang="it-IT" dirty="0" err="1" smtClean="0">
                <a:solidFill>
                  <a:schemeClr val="tx1">
                    <a:lumMod val="95000"/>
                    <a:lumOff val="5000"/>
                  </a:schemeClr>
                </a:solidFill>
                <a:latin typeface="Arial" pitchFamily="34" charset="0"/>
                <a:cs typeface="Arial" pitchFamily="34" charset="0"/>
              </a:rPr>
              <a:t>built</a:t>
            </a:r>
            <a:r>
              <a:rPr lang="it-IT" dirty="0" smtClean="0">
                <a:solidFill>
                  <a:schemeClr val="tx1">
                    <a:lumMod val="95000"/>
                    <a:lumOff val="5000"/>
                  </a:schemeClr>
                </a:solidFill>
                <a:latin typeface="Arial" pitchFamily="34" charset="0"/>
                <a:cs typeface="Arial" pitchFamily="34" charset="0"/>
              </a:rPr>
              <a:t> </a:t>
            </a:r>
            <a:r>
              <a:rPr lang="it-IT" dirty="0" err="1" smtClean="0">
                <a:solidFill>
                  <a:schemeClr val="tx1">
                    <a:lumMod val="95000"/>
                    <a:lumOff val="5000"/>
                  </a:schemeClr>
                </a:solidFill>
                <a:latin typeface="Arial" pitchFamily="34" charset="0"/>
                <a:cs typeface="Arial" pitchFamily="34" charset="0"/>
              </a:rPr>
              <a:t>specifically</a:t>
            </a:r>
            <a:r>
              <a:rPr lang="it-IT" dirty="0" smtClean="0">
                <a:solidFill>
                  <a:schemeClr val="tx1">
                    <a:lumMod val="95000"/>
                    <a:lumOff val="5000"/>
                  </a:schemeClr>
                </a:solidFill>
                <a:latin typeface="Arial" pitchFamily="34" charset="0"/>
                <a:cs typeface="Arial" pitchFamily="34" charset="0"/>
              </a:rPr>
              <a:t> </a:t>
            </a:r>
            <a:r>
              <a:rPr lang="it-IT" dirty="0" err="1">
                <a:solidFill>
                  <a:schemeClr val="tx1">
                    <a:lumMod val="95000"/>
                    <a:lumOff val="5000"/>
                  </a:schemeClr>
                </a:solidFill>
                <a:latin typeface="Arial" pitchFamily="34" charset="0"/>
                <a:cs typeface="Arial" pitchFamily="34" charset="0"/>
              </a:rPr>
              <a:t>for</a:t>
            </a:r>
            <a:r>
              <a:rPr lang="it-IT" dirty="0">
                <a:solidFill>
                  <a:schemeClr val="tx1">
                    <a:lumMod val="95000"/>
                    <a:lumOff val="5000"/>
                  </a:schemeClr>
                </a:solidFill>
                <a:latin typeface="Arial" pitchFamily="34" charset="0"/>
                <a:cs typeface="Arial" pitchFamily="34" charset="0"/>
              </a:rPr>
              <a:t> </a:t>
            </a:r>
            <a:r>
              <a:rPr lang="it-IT" dirty="0" err="1">
                <a:solidFill>
                  <a:schemeClr val="tx1">
                    <a:lumMod val="95000"/>
                    <a:lumOff val="5000"/>
                  </a:schemeClr>
                </a:solidFill>
                <a:latin typeface="Arial" pitchFamily="34" charset="0"/>
                <a:cs typeface="Arial" pitchFamily="34" charset="0"/>
              </a:rPr>
              <a:t>scientific</a:t>
            </a:r>
            <a:r>
              <a:rPr lang="it-IT" dirty="0">
                <a:solidFill>
                  <a:schemeClr val="tx1">
                    <a:lumMod val="95000"/>
                    <a:lumOff val="5000"/>
                  </a:schemeClr>
                </a:solidFill>
                <a:latin typeface="Arial" pitchFamily="34" charset="0"/>
                <a:cs typeface="Arial" pitchFamily="34" charset="0"/>
              </a:rPr>
              <a:t> and </a:t>
            </a:r>
            <a:r>
              <a:rPr lang="it-IT" dirty="0" err="1">
                <a:solidFill>
                  <a:schemeClr val="tx1">
                    <a:lumMod val="95000"/>
                    <a:lumOff val="5000"/>
                  </a:schemeClr>
                </a:solidFill>
                <a:latin typeface="Arial" pitchFamily="34" charset="0"/>
                <a:cs typeface="Arial" pitchFamily="34" charset="0"/>
              </a:rPr>
              <a:t>technological</a:t>
            </a:r>
            <a:r>
              <a:rPr lang="it-IT" dirty="0">
                <a:solidFill>
                  <a:schemeClr val="tx1">
                    <a:lumMod val="95000"/>
                    <a:lumOff val="5000"/>
                  </a:schemeClr>
                </a:solidFill>
                <a:latin typeface="Arial" pitchFamily="34" charset="0"/>
                <a:cs typeface="Arial" pitchFamily="34" charset="0"/>
              </a:rPr>
              <a:t> </a:t>
            </a:r>
            <a:r>
              <a:rPr lang="it-IT" dirty="0" err="1">
                <a:solidFill>
                  <a:schemeClr val="tx1">
                    <a:lumMod val="95000"/>
                    <a:lumOff val="5000"/>
                  </a:schemeClr>
                </a:solidFill>
                <a:latin typeface="Arial" pitchFamily="34" charset="0"/>
                <a:cs typeface="Arial" pitchFamily="34" charset="0"/>
              </a:rPr>
              <a:t>research</a:t>
            </a:r>
            <a:r>
              <a:rPr lang="it-IT" dirty="0">
                <a:solidFill>
                  <a:schemeClr val="tx1">
                    <a:lumMod val="95000"/>
                    <a:lumOff val="5000"/>
                  </a:schemeClr>
                </a:solidFill>
                <a:latin typeface="Arial" pitchFamily="34" charset="0"/>
                <a:cs typeface="Arial" pitchFamily="34" charset="0"/>
              </a:rPr>
              <a:t>. </a:t>
            </a:r>
            <a:r>
              <a:rPr lang="it-IT" dirty="0" err="1">
                <a:solidFill>
                  <a:schemeClr val="tx1">
                    <a:lumMod val="95000"/>
                    <a:lumOff val="5000"/>
                  </a:schemeClr>
                </a:solidFill>
                <a:latin typeface="Arial" pitchFamily="34" charset="0"/>
                <a:cs typeface="Arial" pitchFamily="34" charset="0"/>
              </a:rPr>
              <a:t>Ever</a:t>
            </a:r>
            <a:r>
              <a:rPr lang="it-IT" dirty="0">
                <a:solidFill>
                  <a:schemeClr val="tx1">
                    <a:lumMod val="95000"/>
                    <a:lumOff val="5000"/>
                  </a:schemeClr>
                </a:solidFill>
                <a:latin typeface="Arial" pitchFamily="34" charset="0"/>
                <a:cs typeface="Arial" pitchFamily="34" charset="0"/>
              </a:rPr>
              <a:t> </a:t>
            </a:r>
            <a:r>
              <a:rPr lang="it-IT" dirty="0" err="1">
                <a:solidFill>
                  <a:schemeClr val="tx1">
                    <a:lumMod val="95000"/>
                    <a:lumOff val="5000"/>
                  </a:schemeClr>
                </a:solidFill>
                <a:latin typeface="Arial" pitchFamily="34" charset="0"/>
                <a:cs typeface="Arial" pitchFamily="34" charset="0"/>
              </a:rPr>
              <a:t>since</a:t>
            </a:r>
            <a:r>
              <a:rPr lang="it-IT" dirty="0">
                <a:solidFill>
                  <a:schemeClr val="tx1">
                    <a:lumMod val="95000"/>
                    <a:lumOff val="5000"/>
                  </a:schemeClr>
                </a:solidFill>
                <a:latin typeface="Arial" pitchFamily="34" charset="0"/>
                <a:cs typeface="Arial" pitchFamily="34" charset="0"/>
              </a:rPr>
              <a:t>, RV Urania </a:t>
            </a:r>
            <a:r>
              <a:rPr lang="it-IT" dirty="0" err="1">
                <a:solidFill>
                  <a:schemeClr val="tx1">
                    <a:lumMod val="95000"/>
                    <a:lumOff val="5000"/>
                  </a:schemeClr>
                </a:solidFill>
                <a:latin typeface="Arial" pitchFamily="34" charset="0"/>
                <a:cs typeface="Arial" pitchFamily="34" charset="0"/>
              </a:rPr>
              <a:t>has</a:t>
            </a:r>
            <a:r>
              <a:rPr lang="it-IT" dirty="0">
                <a:solidFill>
                  <a:schemeClr val="tx1">
                    <a:lumMod val="95000"/>
                    <a:lumOff val="5000"/>
                  </a:schemeClr>
                </a:solidFill>
                <a:latin typeface="Arial" pitchFamily="34" charset="0"/>
                <a:cs typeface="Arial" pitchFamily="34" charset="0"/>
              </a:rPr>
              <a:t> </a:t>
            </a:r>
            <a:r>
              <a:rPr lang="it-IT" dirty="0" err="1">
                <a:solidFill>
                  <a:schemeClr val="tx1">
                    <a:lumMod val="95000"/>
                    <a:lumOff val="5000"/>
                  </a:schemeClr>
                </a:solidFill>
                <a:latin typeface="Arial" pitchFamily="34" charset="0"/>
                <a:cs typeface="Arial" pitchFamily="34" charset="0"/>
              </a:rPr>
              <a:t>been</a:t>
            </a:r>
            <a:r>
              <a:rPr lang="it-IT" dirty="0">
                <a:solidFill>
                  <a:schemeClr val="tx1">
                    <a:lumMod val="95000"/>
                    <a:lumOff val="5000"/>
                  </a:schemeClr>
                </a:solidFill>
                <a:latin typeface="Arial" pitchFamily="34" charset="0"/>
                <a:cs typeface="Arial" pitchFamily="34" charset="0"/>
              </a:rPr>
              <a:t> </a:t>
            </a:r>
            <a:r>
              <a:rPr lang="it-IT" dirty="0" err="1">
                <a:solidFill>
                  <a:schemeClr val="tx1">
                    <a:lumMod val="95000"/>
                    <a:lumOff val="5000"/>
                  </a:schemeClr>
                </a:solidFill>
                <a:latin typeface="Arial" pitchFamily="34" charset="0"/>
                <a:cs typeface="Arial" pitchFamily="34" charset="0"/>
              </a:rPr>
              <a:t>used</a:t>
            </a:r>
            <a:r>
              <a:rPr lang="it-IT" dirty="0">
                <a:solidFill>
                  <a:schemeClr val="tx1">
                    <a:lumMod val="95000"/>
                    <a:lumOff val="5000"/>
                  </a:schemeClr>
                </a:solidFill>
                <a:latin typeface="Arial" pitchFamily="34" charset="0"/>
                <a:cs typeface="Arial" pitchFamily="34" charset="0"/>
              </a:rPr>
              <a:t> </a:t>
            </a:r>
            <a:r>
              <a:rPr lang="it-IT" dirty="0" err="1">
                <a:solidFill>
                  <a:schemeClr val="tx1">
                    <a:lumMod val="95000"/>
                    <a:lumOff val="5000"/>
                  </a:schemeClr>
                </a:solidFill>
                <a:latin typeface="Arial" pitchFamily="34" charset="0"/>
                <a:cs typeface="Arial" pitchFamily="34" charset="0"/>
              </a:rPr>
              <a:t>by</a:t>
            </a:r>
            <a:r>
              <a:rPr lang="it-IT" dirty="0">
                <a:solidFill>
                  <a:schemeClr val="tx1">
                    <a:lumMod val="95000"/>
                    <a:lumOff val="5000"/>
                  </a:schemeClr>
                </a:solidFill>
                <a:latin typeface="Arial" pitchFamily="34" charset="0"/>
                <a:cs typeface="Arial" pitchFamily="34" charset="0"/>
              </a:rPr>
              <a:t> C.N.R. </a:t>
            </a:r>
            <a:r>
              <a:rPr lang="it-IT" dirty="0" err="1">
                <a:solidFill>
                  <a:schemeClr val="tx1">
                    <a:lumMod val="95000"/>
                    <a:lumOff val="5000"/>
                  </a:schemeClr>
                </a:solidFill>
                <a:latin typeface="Arial" pitchFamily="34" charset="0"/>
                <a:cs typeface="Arial" pitchFamily="34" charset="0"/>
              </a:rPr>
              <a:t>while</a:t>
            </a:r>
            <a:r>
              <a:rPr lang="it-IT" dirty="0">
                <a:solidFill>
                  <a:schemeClr val="tx1">
                    <a:lumMod val="95000"/>
                    <a:lumOff val="5000"/>
                  </a:schemeClr>
                </a:solidFill>
                <a:latin typeface="Arial" pitchFamily="34" charset="0"/>
                <a:cs typeface="Arial" pitchFamily="34" charset="0"/>
              </a:rPr>
              <a:t> SO.PRO.MAR. </a:t>
            </a:r>
            <a:r>
              <a:rPr lang="it-IT" dirty="0" err="1" smtClean="0">
                <a:solidFill>
                  <a:schemeClr val="tx1">
                    <a:lumMod val="95000"/>
                    <a:lumOff val="5000"/>
                  </a:schemeClr>
                </a:solidFill>
                <a:latin typeface="Arial" pitchFamily="34" charset="0"/>
                <a:cs typeface="Arial" pitchFamily="34" charset="0"/>
              </a:rPr>
              <a:t>has</a:t>
            </a:r>
            <a:r>
              <a:rPr lang="it-IT" dirty="0" smtClean="0">
                <a:solidFill>
                  <a:schemeClr val="tx1">
                    <a:lumMod val="95000"/>
                    <a:lumOff val="5000"/>
                  </a:schemeClr>
                </a:solidFill>
                <a:latin typeface="Arial" pitchFamily="34" charset="0"/>
                <a:cs typeface="Arial" pitchFamily="34" charset="0"/>
              </a:rPr>
              <a:t> </a:t>
            </a:r>
            <a:r>
              <a:rPr lang="it-IT" dirty="0" err="1" smtClean="0">
                <a:solidFill>
                  <a:schemeClr val="tx1">
                    <a:lumMod val="95000"/>
                    <a:lumOff val="5000"/>
                  </a:schemeClr>
                </a:solidFill>
                <a:latin typeface="Arial" pitchFamily="34" charset="0"/>
                <a:cs typeface="Arial" pitchFamily="34" charset="0"/>
              </a:rPr>
              <a:t>taken</a:t>
            </a:r>
            <a:r>
              <a:rPr lang="it-IT" dirty="0" smtClean="0">
                <a:solidFill>
                  <a:schemeClr val="tx1">
                    <a:lumMod val="95000"/>
                    <a:lumOff val="5000"/>
                  </a:schemeClr>
                </a:solidFill>
                <a:latin typeface="Arial" pitchFamily="34" charset="0"/>
                <a:cs typeface="Arial" pitchFamily="34" charset="0"/>
              </a:rPr>
              <a:t> care </a:t>
            </a:r>
            <a:r>
              <a:rPr lang="it-IT" dirty="0" err="1">
                <a:solidFill>
                  <a:schemeClr val="tx1">
                    <a:lumMod val="95000"/>
                    <a:lumOff val="5000"/>
                  </a:schemeClr>
                </a:solidFill>
                <a:latin typeface="Arial" pitchFamily="34" charset="0"/>
                <a:cs typeface="Arial" pitchFamily="34" charset="0"/>
              </a:rPr>
              <a:t>of</a:t>
            </a:r>
            <a:r>
              <a:rPr lang="it-IT" dirty="0">
                <a:solidFill>
                  <a:schemeClr val="tx1">
                    <a:lumMod val="95000"/>
                    <a:lumOff val="5000"/>
                  </a:schemeClr>
                </a:solidFill>
                <a:latin typeface="Arial" pitchFamily="34" charset="0"/>
                <a:cs typeface="Arial" pitchFamily="34" charset="0"/>
              </a:rPr>
              <a:t> the </a:t>
            </a:r>
            <a:r>
              <a:rPr lang="it-IT" dirty="0" err="1">
                <a:solidFill>
                  <a:schemeClr val="tx1">
                    <a:lumMod val="95000"/>
                    <a:lumOff val="5000"/>
                  </a:schemeClr>
                </a:solidFill>
                <a:latin typeface="Arial" pitchFamily="34" charset="0"/>
                <a:cs typeface="Arial" pitchFamily="34" charset="0"/>
              </a:rPr>
              <a:t>technical</a:t>
            </a:r>
            <a:r>
              <a:rPr lang="it-IT" dirty="0">
                <a:solidFill>
                  <a:schemeClr val="tx1">
                    <a:lumMod val="95000"/>
                    <a:lumOff val="5000"/>
                  </a:schemeClr>
                </a:solidFill>
                <a:latin typeface="Arial" pitchFamily="34" charset="0"/>
                <a:cs typeface="Arial" pitchFamily="34" charset="0"/>
              </a:rPr>
              <a:t> and </a:t>
            </a:r>
            <a:r>
              <a:rPr lang="it-IT" dirty="0" err="1" smtClean="0">
                <a:solidFill>
                  <a:schemeClr val="tx1">
                    <a:lumMod val="95000"/>
                    <a:lumOff val="5000"/>
                  </a:schemeClr>
                </a:solidFill>
                <a:latin typeface="Arial" pitchFamily="34" charset="0"/>
                <a:cs typeface="Arial" pitchFamily="34" charset="0"/>
              </a:rPr>
              <a:t>handling</a:t>
            </a:r>
            <a:r>
              <a:rPr lang="it-IT" dirty="0" smtClean="0">
                <a:solidFill>
                  <a:schemeClr val="tx1">
                    <a:lumMod val="95000"/>
                    <a:lumOff val="5000"/>
                  </a:schemeClr>
                </a:solidFill>
                <a:latin typeface="Arial" pitchFamily="34" charset="0"/>
                <a:cs typeface="Arial" pitchFamily="34" charset="0"/>
              </a:rPr>
              <a:t>  </a:t>
            </a:r>
            <a:r>
              <a:rPr lang="it-IT" dirty="0" err="1" smtClean="0">
                <a:solidFill>
                  <a:schemeClr val="tx1">
                    <a:lumMod val="95000"/>
                    <a:lumOff val="5000"/>
                  </a:schemeClr>
                </a:solidFill>
                <a:latin typeface="Arial" pitchFamily="34" charset="0"/>
                <a:cs typeface="Arial" pitchFamily="34" charset="0"/>
              </a:rPr>
              <a:t>aspects</a:t>
            </a:r>
            <a:r>
              <a:rPr lang="it-IT" dirty="0" smtClean="0">
                <a:solidFill>
                  <a:schemeClr val="tx1">
                    <a:lumMod val="95000"/>
                    <a:lumOff val="5000"/>
                  </a:schemeClr>
                </a:solidFill>
                <a:latin typeface="Arial" pitchFamily="34" charset="0"/>
                <a:cs typeface="Arial" pitchFamily="34" charset="0"/>
              </a:rPr>
              <a:t>.</a:t>
            </a:r>
            <a:endParaRPr lang="it-IT" dirty="0">
              <a:latin typeface="Arial" pitchFamily="34" charset="0"/>
              <a:cs typeface="Arial" pitchFamily="34" charset="0"/>
            </a:endParaRPr>
          </a:p>
        </p:txBody>
      </p:sp>
    </p:spTree>
    <p:custDataLst>
      <p:tags r:id="rId1"/>
    </p:custDataLst>
  </p:cSld>
  <p:clrMapOvr>
    <a:masterClrMapping/>
  </p:clrMapOvr>
  <p:transition advTm="964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1000" r="-11000"/>
          </a:stretch>
        </a:blipFill>
        <a:effectLst/>
      </p:bgPr>
    </p:bg>
    <p:spTree>
      <p:nvGrpSpPr>
        <p:cNvPr id="1" name=""/>
        <p:cNvGrpSpPr/>
        <p:nvPr/>
      </p:nvGrpSpPr>
      <p:grpSpPr>
        <a:xfrm>
          <a:off x="0" y="0"/>
          <a:ext cx="0" cy="0"/>
          <a:chOff x="0" y="0"/>
          <a:chExt cx="0" cy="0"/>
        </a:xfrm>
      </p:grpSpPr>
      <p:sp>
        <p:nvSpPr>
          <p:cNvPr id="5" name="Segnaposto numero diapositiva 6"/>
          <p:cNvSpPr>
            <a:spLocks noGrp="1"/>
          </p:cNvSpPr>
          <p:nvPr>
            <p:ph type="sldNum" sz="quarter" idx="12"/>
          </p:nvPr>
        </p:nvSpPr>
        <p:spPr/>
        <p:txBody>
          <a:bodyPr/>
          <a:lstStyle/>
          <a:p>
            <a:pPr>
              <a:defRPr/>
            </a:pPr>
            <a:fld id="{9A1D849A-0CAD-4D05-BBCA-AEEA9E2AB96B}" type="slidenum">
              <a:rPr lang="it-IT"/>
              <a:pPr>
                <a:defRPr/>
              </a:pPr>
              <a:t>23</a:t>
            </a:fld>
            <a:endParaRPr lang="it-IT"/>
          </a:p>
        </p:txBody>
      </p:sp>
      <p:sp>
        <p:nvSpPr>
          <p:cNvPr id="25603" name="Rectangle 2"/>
          <p:cNvSpPr>
            <a:spLocks noGrp="1" noChangeArrowheads="1"/>
          </p:cNvSpPr>
          <p:nvPr>
            <p:ph type="title"/>
          </p:nvPr>
        </p:nvSpPr>
        <p:spPr>
          <a:xfrm>
            <a:off x="0" y="0"/>
            <a:ext cx="9144000" cy="857250"/>
          </a:xfrm>
        </p:spPr>
        <p:txBody>
          <a:bodyPr/>
          <a:lstStyle/>
          <a:p>
            <a:r>
              <a:rPr lang="it-IT" smtClean="0">
                <a:latin typeface="Arial" charset="0"/>
                <a:cs typeface="Arial" charset="0"/>
              </a:rPr>
              <a:t>RV URANIA</a:t>
            </a:r>
          </a:p>
        </p:txBody>
      </p:sp>
      <p:sp>
        <p:nvSpPr>
          <p:cNvPr id="25604" name="Rettangolo 10"/>
          <p:cNvSpPr>
            <a:spLocks noChangeArrowheads="1"/>
          </p:cNvSpPr>
          <p:nvPr/>
        </p:nvSpPr>
        <p:spPr bwMode="auto">
          <a:xfrm>
            <a:off x="285750" y="857250"/>
            <a:ext cx="8572500" cy="1200329"/>
          </a:xfrm>
          <a:prstGeom prst="rect">
            <a:avLst/>
          </a:prstGeom>
          <a:noFill/>
          <a:ln w="9525">
            <a:noFill/>
            <a:miter lim="800000"/>
            <a:headEnd/>
            <a:tailEnd/>
          </a:ln>
        </p:spPr>
        <p:txBody>
          <a:bodyPr>
            <a:spAutoFit/>
          </a:bodyPr>
          <a:lstStyle/>
          <a:p>
            <a:pPr algn="just" eaLnBrk="0" hangingPunct="0"/>
            <a:r>
              <a:rPr lang="it-IT" dirty="0"/>
              <a:t>The project </a:t>
            </a:r>
            <a:r>
              <a:rPr lang="it-IT" dirty="0" err="1"/>
              <a:t>involving</a:t>
            </a:r>
            <a:r>
              <a:rPr lang="it-IT" dirty="0"/>
              <a:t> RV Urania </a:t>
            </a:r>
            <a:r>
              <a:rPr lang="it-IT" dirty="0" err="1"/>
              <a:t>will</a:t>
            </a:r>
            <a:r>
              <a:rPr lang="it-IT" dirty="0"/>
              <a:t> </a:t>
            </a:r>
            <a:r>
              <a:rPr lang="it-IT" dirty="0" err="1"/>
              <a:t>concern</a:t>
            </a:r>
            <a:r>
              <a:rPr lang="it-IT" dirty="0"/>
              <a:t> </a:t>
            </a:r>
            <a:r>
              <a:rPr lang="it-IT" dirty="0" err="1"/>
              <a:t>her</a:t>
            </a:r>
            <a:r>
              <a:rPr lang="it-IT" dirty="0"/>
              <a:t> </a:t>
            </a:r>
            <a:r>
              <a:rPr lang="it-IT" dirty="0" err="1"/>
              <a:t>lenghtening</a:t>
            </a:r>
            <a:r>
              <a:rPr lang="it-IT" dirty="0"/>
              <a:t> and </a:t>
            </a:r>
            <a:r>
              <a:rPr lang="it-IT" dirty="0" err="1"/>
              <a:t>upgrades</a:t>
            </a:r>
            <a:r>
              <a:rPr lang="it-IT" dirty="0"/>
              <a:t> and </a:t>
            </a:r>
            <a:r>
              <a:rPr lang="it-IT" dirty="0" err="1"/>
              <a:t>strenghtening</a:t>
            </a:r>
            <a:r>
              <a:rPr lang="it-IT" dirty="0"/>
              <a:t> </a:t>
            </a:r>
            <a:r>
              <a:rPr lang="it-IT" dirty="0" err="1"/>
              <a:t>of</a:t>
            </a:r>
            <a:r>
              <a:rPr lang="it-IT" dirty="0"/>
              <a:t> the </a:t>
            </a:r>
            <a:r>
              <a:rPr lang="it-IT" dirty="0" err="1" smtClean="0"/>
              <a:t>platform</a:t>
            </a:r>
            <a:r>
              <a:rPr lang="it-IT" dirty="0" smtClean="0"/>
              <a:t>.  </a:t>
            </a:r>
            <a:r>
              <a:rPr lang="it-IT" dirty="0"/>
              <a:t>The </a:t>
            </a:r>
            <a:r>
              <a:rPr lang="it-IT" dirty="0" err="1"/>
              <a:t>interventions</a:t>
            </a:r>
            <a:r>
              <a:rPr lang="it-IT" dirty="0"/>
              <a:t> </a:t>
            </a:r>
            <a:r>
              <a:rPr lang="it-IT" dirty="0" err="1"/>
              <a:t>will</a:t>
            </a:r>
            <a:r>
              <a:rPr lang="it-IT" dirty="0"/>
              <a:t> </a:t>
            </a:r>
            <a:r>
              <a:rPr lang="it-IT" dirty="0" err="1"/>
              <a:t>give</a:t>
            </a:r>
            <a:r>
              <a:rPr lang="it-IT" dirty="0"/>
              <a:t> the </a:t>
            </a:r>
            <a:r>
              <a:rPr lang="it-IT" dirty="0" err="1"/>
              <a:t>ship</a:t>
            </a:r>
            <a:r>
              <a:rPr lang="it-IT" dirty="0"/>
              <a:t> a </a:t>
            </a:r>
            <a:r>
              <a:rPr lang="it-IT" dirty="0" err="1"/>
              <a:t>new</a:t>
            </a:r>
            <a:r>
              <a:rPr lang="it-IT" dirty="0"/>
              <a:t> </a:t>
            </a:r>
            <a:r>
              <a:rPr lang="it-IT" dirty="0" err="1"/>
              <a:t>shape</a:t>
            </a:r>
            <a:r>
              <a:rPr lang="it-IT" dirty="0"/>
              <a:t> and </a:t>
            </a:r>
            <a:r>
              <a:rPr lang="it-IT" dirty="0" err="1"/>
              <a:t>new</a:t>
            </a:r>
            <a:r>
              <a:rPr lang="it-IT" dirty="0"/>
              <a:t> </a:t>
            </a:r>
            <a:r>
              <a:rPr lang="it-IT" dirty="0" err="1"/>
              <a:t>capabilities</a:t>
            </a:r>
            <a:r>
              <a:rPr lang="it-IT" dirty="0"/>
              <a:t>, in </a:t>
            </a:r>
            <a:r>
              <a:rPr lang="it-IT" dirty="0" err="1"/>
              <a:t>few</a:t>
            </a:r>
            <a:r>
              <a:rPr lang="it-IT" dirty="0"/>
              <a:t> </a:t>
            </a:r>
            <a:r>
              <a:rPr lang="it-IT" dirty="0" err="1"/>
              <a:t>words</a:t>
            </a:r>
            <a:r>
              <a:rPr lang="it-IT" dirty="0"/>
              <a:t> </a:t>
            </a:r>
            <a:r>
              <a:rPr lang="it-IT" dirty="0" err="1" smtClean="0"/>
              <a:t>they</a:t>
            </a:r>
            <a:r>
              <a:rPr lang="it-IT" dirty="0" smtClean="0"/>
              <a:t> </a:t>
            </a:r>
            <a:r>
              <a:rPr lang="it-IT" dirty="0" err="1" smtClean="0"/>
              <a:t>will</a:t>
            </a:r>
            <a:r>
              <a:rPr lang="it-IT" dirty="0" smtClean="0"/>
              <a:t> </a:t>
            </a:r>
            <a:r>
              <a:rPr lang="it-IT" dirty="0" err="1" smtClean="0"/>
              <a:t>result</a:t>
            </a:r>
            <a:r>
              <a:rPr lang="it-IT" dirty="0" smtClean="0"/>
              <a:t> in a </a:t>
            </a:r>
            <a:r>
              <a:rPr lang="it-IT" dirty="0" err="1"/>
              <a:t>better</a:t>
            </a:r>
            <a:r>
              <a:rPr lang="it-IT" dirty="0"/>
              <a:t> and more </a:t>
            </a:r>
            <a:r>
              <a:rPr lang="it-IT" dirty="0" err="1"/>
              <a:t>powerful</a:t>
            </a:r>
            <a:r>
              <a:rPr lang="it-IT" dirty="0"/>
              <a:t> </a:t>
            </a:r>
            <a:r>
              <a:rPr lang="it-IT" dirty="0" err="1"/>
              <a:t>tool</a:t>
            </a:r>
            <a:r>
              <a:rPr lang="it-IT" dirty="0"/>
              <a:t> </a:t>
            </a:r>
            <a:r>
              <a:rPr lang="it-IT" dirty="0" err="1"/>
              <a:t>for</a:t>
            </a:r>
            <a:r>
              <a:rPr lang="it-IT" dirty="0"/>
              <a:t> </a:t>
            </a:r>
            <a:r>
              <a:rPr lang="it-IT" dirty="0" err="1"/>
              <a:t>scientists</a:t>
            </a:r>
            <a:r>
              <a:rPr lang="it-IT" dirty="0"/>
              <a:t>.</a:t>
            </a:r>
          </a:p>
        </p:txBody>
      </p:sp>
      <p:graphicFrame>
        <p:nvGraphicFramePr>
          <p:cNvPr id="10" name="Tabella 9"/>
          <p:cNvGraphicFramePr>
            <a:graphicFrameLocks noGrp="1"/>
          </p:cNvGraphicFramePr>
          <p:nvPr/>
        </p:nvGraphicFramePr>
        <p:xfrm>
          <a:off x="0" y="2435225"/>
          <a:ext cx="5143536" cy="4422670"/>
        </p:xfrm>
        <a:graphic>
          <a:graphicData uri="http://schemas.openxmlformats.org/drawingml/2006/table">
            <a:tbl>
              <a:tblPr firstRow="1" bandRow="1">
                <a:tableStyleId>{5C22544A-7EE6-4342-B048-85BDC9FD1C3A}</a:tableStyleId>
              </a:tblPr>
              <a:tblGrid>
                <a:gridCol w="2714612"/>
                <a:gridCol w="2428924"/>
              </a:tblGrid>
              <a:tr h="442267">
                <a:tc>
                  <a:txBody>
                    <a:bodyPr/>
                    <a:lstStyle/>
                    <a:p>
                      <a:r>
                        <a:rPr lang="it-IT" sz="1800" dirty="0" err="1" smtClean="0">
                          <a:latin typeface="Arial" pitchFamily="34" charset="0"/>
                          <a:cs typeface="Arial" pitchFamily="34" charset="0"/>
                        </a:rPr>
                        <a:t>Research</a:t>
                      </a:r>
                      <a:r>
                        <a:rPr lang="it-IT" sz="1800" dirty="0" smtClean="0">
                          <a:latin typeface="Arial" pitchFamily="34" charset="0"/>
                          <a:cs typeface="Arial" pitchFamily="34" charset="0"/>
                        </a:rPr>
                        <a:t> Vessel</a:t>
                      </a:r>
                      <a:endParaRPr lang="it-IT" sz="1800" dirty="0">
                        <a:latin typeface="Arial" pitchFamily="34" charset="0"/>
                        <a:cs typeface="Arial" pitchFamily="34" charset="0"/>
                      </a:endParaRPr>
                    </a:p>
                  </a:txBody>
                  <a:tcPr>
                    <a:solidFill>
                      <a:srgbClr val="92D050"/>
                    </a:solidFill>
                  </a:tcPr>
                </a:tc>
                <a:tc>
                  <a:txBody>
                    <a:bodyPr/>
                    <a:lstStyle/>
                    <a:p>
                      <a:pPr algn="r"/>
                      <a:r>
                        <a:rPr lang="it-IT" sz="1800" dirty="0" smtClean="0">
                          <a:latin typeface="Arial" pitchFamily="34" charset="0"/>
                          <a:cs typeface="Arial" pitchFamily="34" charset="0"/>
                        </a:rPr>
                        <a:t>URANIA</a:t>
                      </a:r>
                      <a:endParaRPr lang="it-IT" sz="1800" dirty="0">
                        <a:latin typeface="Arial" pitchFamily="34" charset="0"/>
                        <a:cs typeface="Arial" pitchFamily="34" charset="0"/>
                      </a:endParaRPr>
                    </a:p>
                  </a:txBody>
                  <a:tcPr>
                    <a:solidFill>
                      <a:srgbClr val="92D050"/>
                    </a:solidFill>
                  </a:tcPr>
                </a:tc>
              </a:tr>
              <a:tr h="442267">
                <a:tc>
                  <a:txBody>
                    <a:bodyPr/>
                    <a:lstStyle/>
                    <a:p>
                      <a:r>
                        <a:rPr lang="it-IT" sz="1800" dirty="0" err="1" smtClean="0">
                          <a:latin typeface="Arial" pitchFamily="34" charset="0"/>
                          <a:cs typeface="Arial" pitchFamily="34" charset="0"/>
                        </a:rPr>
                        <a:t>Commissioning</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1993</a:t>
                      </a:r>
                      <a:endParaRPr lang="it-IT" sz="1800" dirty="0">
                        <a:latin typeface="Arial" pitchFamily="34" charset="0"/>
                        <a:cs typeface="Arial" pitchFamily="34" charset="0"/>
                      </a:endParaRPr>
                    </a:p>
                  </a:txBody>
                  <a:tcPr/>
                </a:tc>
              </a:tr>
              <a:tr h="4422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800" dirty="0" err="1" smtClean="0">
                          <a:latin typeface="Arial" pitchFamily="34" charset="0"/>
                          <a:cs typeface="Arial" pitchFamily="34" charset="0"/>
                        </a:rPr>
                        <a:t>Lenght</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overall</a:t>
                      </a:r>
                      <a:endParaRPr lang="it-IT" sz="1800" dirty="0">
                        <a:latin typeface="Arial" pitchFamily="34" charset="0"/>
                        <a:cs typeface="Arial"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t-IT" sz="1800" dirty="0" smtClean="0">
                          <a:latin typeface="Arial" pitchFamily="34" charset="0"/>
                          <a:cs typeface="Arial" pitchFamily="34" charset="0"/>
                        </a:rPr>
                        <a:t>61.3 m</a:t>
                      </a:r>
                      <a:endParaRPr lang="it-IT" sz="1800" dirty="0">
                        <a:latin typeface="Arial" pitchFamily="34" charset="0"/>
                        <a:cs typeface="Arial" pitchFamily="34" charset="0"/>
                      </a:endParaRPr>
                    </a:p>
                  </a:txBody>
                  <a:tcPr/>
                </a:tc>
              </a:tr>
              <a:tr h="4422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800" dirty="0" err="1" smtClean="0">
                          <a:latin typeface="Arial" pitchFamily="34" charset="0"/>
                          <a:cs typeface="Arial" pitchFamily="34" charset="0"/>
                        </a:rPr>
                        <a:t>Breadth</a:t>
                      </a:r>
                      <a:endParaRPr lang="it-IT" sz="1800" dirty="0">
                        <a:latin typeface="Arial" pitchFamily="34" charset="0"/>
                        <a:cs typeface="Arial"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t-IT" sz="1800" dirty="0" smtClean="0">
                          <a:latin typeface="Arial" pitchFamily="34" charset="0"/>
                          <a:cs typeface="Arial" pitchFamily="34" charset="0"/>
                        </a:rPr>
                        <a:t>11.1 m</a:t>
                      </a:r>
                      <a:endParaRPr lang="it-IT" sz="1800" dirty="0">
                        <a:latin typeface="Arial" pitchFamily="34" charset="0"/>
                        <a:cs typeface="Arial" pitchFamily="34" charset="0"/>
                      </a:endParaRPr>
                    </a:p>
                  </a:txBody>
                  <a:tcPr/>
                </a:tc>
              </a:tr>
              <a:tr h="4422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800" dirty="0" err="1" smtClean="0">
                          <a:latin typeface="Arial" pitchFamily="34" charset="0"/>
                          <a:cs typeface="Arial" pitchFamily="34" charset="0"/>
                        </a:rPr>
                        <a:t>Gross</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register</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tonnage</a:t>
                      </a:r>
                      <a:endParaRPr lang="it-IT" sz="1800" dirty="0">
                        <a:latin typeface="Arial" pitchFamily="34" charset="0"/>
                        <a:cs typeface="Arial"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t-IT" sz="1800" dirty="0" smtClean="0">
                          <a:latin typeface="Arial" pitchFamily="34" charset="0"/>
                          <a:cs typeface="Arial" pitchFamily="34" charset="0"/>
                        </a:rPr>
                        <a:t>1115 GT</a:t>
                      </a:r>
                      <a:endParaRPr lang="it-IT" sz="1800" dirty="0">
                        <a:latin typeface="Arial" pitchFamily="34" charset="0"/>
                        <a:cs typeface="Arial" pitchFamily="34" charset="0"/>
                      </a:endParaRPr>
                    </a:p>
                  </a:txBody>
                  <a:tcPr/>
                </a:tc>
              </a:tr>
              <a:tr h="44226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800" dirty="0" err="1" smtClean="0">
                          <a:latin typeface="Arial" pitchFamily="34" charset="0"/>
                          <a:cs typeface="Arial" pitchFamily="34" charset="0"/>
                        </a:rPr>
                        <a:t>Operational</a:t>
                      </a:r>
                      <a:r>
                        <a:rPr lang="it-IT" sz="1800" baseline="0" dirty="0" smtClean="0">
                          <a:latin typeface="Arial" pitchFamily="34" charset="0"/>
                          <a:cs typeface="Arial" pitchFamily="34" charset="0"/>
                        </a:rPr>
                        <a:t> </a:t>
                      </a:r>
                      <a:r>
                        <a:rPr lang="it-IT" sz="1800" baseline="0" dirty="0" err="1" smtClean="0">
                          <a:latin typeface="Arial" pitchFamily="34" charset="0"/>
                          <a:cs typeface="Arial" pitchFamily="34" charset="0"/>
                        </a:rPr>
                        <a:t>speed</a:t>
                      </a:r>
                      <a:r>
                        <a:rPr lang="it-IT" sz="1800" baseline="0" dirty="0" smtClean="0">
                          <a:latin typeface="Arial" pitchFamily="34" charset="0"/>
                          <a:cs typeface="Arial" pitchFamily="34" charset="0"/>
                        </a:rPr>
                        <a:t> </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11 </a:t>
                      </a:r>
                      <a:r>
                        <a:rPr lang="it-IT" sz="1800" dirty="0" err="1" smtClean="0">
                          <a:latin typeface="Arial" pitchFamily="34" charset="0"/>
                          <a:cs typeface="Arial" pitchFamily="34" charset="0"/>
                        </a:rPr>
                        <a:t>kn</a:t>
                      </a:r>
                      <a:endParaRPr lang="it-IT" sz="1800" dirty="0">
                        <a:latin typeface="Arial" pitchFamily="34" charset="0"/>
                        <a:cs typeface="Arial" pitchFamily="34" charset="0"/>
                      </a:endParaRPr>
                    </a:p>
                  </a:txBody>
                  <a:tcPr/>
                </a:tc>
              </a:tr>
              <a:tr h="442267">
                <a:tc>
                  <a:txBody>
                    <a:bodyPr/>
                    <a:lstStyle/>
                    <a:p>
                      <a:r>
                        <a:rPr lang="it-IT" sz="1800" dirty="0" err="1" smtClean="0">
                          <a:latin typeface="Arial" pitchFamily="34" charset="0"/>
                          <a:cs typeface="Arial" pitchFamily="34" charset="0"/>
                        </a:rPr>
                        <a:t>Main</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engine</a:t>
                      </a:r>
                      <a:r>
                        <a:rPr lang="it-IT" sz="1800" dirty="0" smtClean="0">
                          <a:latin typeface="Arial" pitchFamily="34" charset="0"/>
                          <a:cs typeface="Arial" pitchFamily="34" charset="0"/>
                        </a:rPr>
                        <a:t> (KW)</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2x1000</a:t>
                      </a:r>
                      <a:endParaRPr lang="it-IT" sz="1800" dirty="0">
                        <a:latin typeface="Arial" pitchFamily="34" charset="0"/>
                        <a:cs typeface="Arial" pitchFamily="34" charset="0"/>
                      </a:endParaRPr>
                    </a:p>
                  </a:txBody>
                  <a:tcPr/>
                </a:tc>
              </a:tr>
              <a:tr h="442267">
                <a:tc>
                  <a:txBody>
                    <a:bodyPr/>
                    <a:lstStyle/>
                    <a:p>
                      <a:r>
                        <a:rPr lang="it-IT" sz="1800" dirty="0" smtClean="0">
                          <a:latin typeface="Arial" pitchFamily="34" charset="0"/>
                          <a:cs typeface="Arial" pitchFamily="34" charset="0"/>
                        </a:rPr>
                        <a:t>Endurance</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45 </a:t>
                      </a:r>
                      <a:r>
                        <a:rPr lang="it-IT" sz="1800" dirty="0" err="1" smtClean="0">
                          <a:latin typeface="Arial" pitchFamily="34" charset="0"/>
                          <a:cs typeface="Arial" pitchFamily="34" charset="0"/>
                        </a:rPr>
                        <a:t>days</a:t>
                      </a:r>
                      <a:endParaRPr lang="it-IT" sz="1800" dirty="0">
                        <a:latin typeface="Arial" pitchFamily="34" charset="0"/>
                        <a:cs typeface="Arial" pitchFamily="34" charset="0"/>
                      </a:endParaRPr>
                    </a:p>
                  </a:txBody>
                  <a:tcPr/>
                </a:tc>
              </a:tr>
              <a:tr h="442267">
                <a:tc>
                  <a:txBody>
                    <a:bodyPr/>
                    <a:lstStyle/>
                    <a:p>
                      <a:r>
                        <a:rPr lang="it-IT" sz="1800" dirty="0" err="1" smtClean="0">
                          <a:latin typeface="Arial" pitchFamily="34" charset="0"/>
                          <a:cs typeface="Arial" pitchFamily="34" charset="0"/>
                        </a:rPr>
                        <a:t>Crew</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16</a:t>
                      </a:r>
                      <a:endParaRPr lang="it-IT" sz="1800" dirty="0">
                        <a:latin typeface="Arial" pitchFamily="34" charset="0"/>
                        <a:cs typeface="Arial" pitchFamily="34" charset="0"/>
                      </a:endParaRPr>
                    </a:p>
                  </a:txBody>
                  <a:tcPr/>
                </a:tc>
              </a:tr>
              <a:tr h="442267">
                <a:tc>
                  <a:txBody>
                    <a:bodyPr/>
                    <a:lstStyle/>
                    <a:p>
                      <a:r>
                        <a:rPr lang="it-IT" sz="1800" dirty="0" err="1" smtClean="0">
                          <a:latin typeface="Arial" pitchFamily="34" charset="0"/>
                          <a:cs typeface="Arial" pitchFamily="34" charset="0"/>
                        </a:rPr>
                        <a:t>Scientific</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personnel</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20</a:t>
                      </a:r>
                      <a:endParaRPr lang="it-IT" sz="1800" dirty="0">
                        <a:latin typeface="Arial" pitchFamily="34" charset="0"/>
                        <a:cs typeface="Arial" pitchFamily="34" charset="0"/>
                      </a:endParaRPr>
                    </a:p>
                  </a:txBody>
                  <a:tcPr/>
                </a:tc>
              </a:tr>
            </a:tbl>
          </a:graphicData>
        </a:graphic>
      </p:graphicFrame>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2" name="Immagine 11"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3" name="Immagine 12"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4"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down)">
                                      <p:cBhvr>
                                        <p:cTn id="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CCFF99"/>
        </a:solidFill>
        <a:effectLst/>
      </p:bgPr>
    </p:bg>
    <p:spTree>
      <p:nvGrpSpPr>
        <p:cNvPr id="1" name=""/>
        <p:cNvGrpSpPr/>
        <p:nvPr/>
      </p:nvGrpSpPr>
      <p:grpSpPr>
        <a:xfrm>
          <a:off x="0" y="0"/>
          <a:ext cx="0" cy="0"/>
          <a:chOff x="0" y="0"/>
          <a:chExt cx="0" cy="0"/>
        </a:xfrm>
      </p:grpSpPr>
      <p:pic>
        <p:nvPicPr>
          <p:cNvPr id="26626" name="Immagine 4" descr="tronconi_poppa.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0" y="1857375"/>
            <a:ext cx="4160838" cy="2798763"/>
          </a:xfrm>
          <a:prstGeom prst="rect">
            <a:avLst/>
          </a:prstGeom>
          <a:noFill/>
          <a:ln w="9525">
            <a:noFill/>
            <a:miter lim="800000"/>
            <a:headEnd/>
            <a:tailEnd/>
          </a:ln>
        </p:spPr>
      </p:pic>
      <p:pic>
        <p:nvPicPr>
          <p:cNvPr id="6" name="Immagine 3" descr="tronconi_prua.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4121150" y="1804988"/>
            <a:ext cx="3757613" cy="2851150"/>
          </a:xfrm>
          <a:prstGeom prst="rect">
            <a:avLst/>
          </a:prstGeom>
          <a:noFill/>
          <a:ln w="9525">
            <a:noFill/>
            <a:miter lim="800000"/>
            <a:headEnd/>
            <a:tailEnd/>
          </a:ln>
        </p:spPr>
      </p:pic>
      <p:sp>
        <p:nvSpPr>
          <p:cNvPr id="8" name="Freccia bidirezionale orizzontale 7"/>
          <p:cNvSpPr/>
          <p:nvPr/>
        </p:nvSpPr>
        <p:spPr>
          <a:xfrm>
            <a:off x="4143375" y="3500438"/>
            <a:ext cx="1000125" cy="1428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9" name="CasellaDiTesto 8"/>
          <p:cNvSpPr txBox="1">
            <a:spLocks noChangeArrowheads="1"/>
          </p:cNvSpPr>
          <p:nvPr/>
        </p:nvSpPr>
        <p:spPr bwMode="auto">
          <a:xfrm>
            <a:off x="4143375" y="3786188"/>
            <a:ext cx="1000125" cy="584200"/>
          </a:xfrm>
          <a:prstGeom prst="rect">
            <a:avLst/>
          </a:prstGeom>
          <a:noFill/>
          <a:ln w="9525">
            <a:noFill/>
            <a:miter lim="800000"/>
            <a:headEnd/>
            <a:tailEnd/>
          </a:ln>
        </p:spPr>
        <p:txBody>
          <a:bodyPr>
            <a:spAutoFit/>
          </a:bodyPr>
          <a:lstStyle/>
          <a:p>
            <a:r>
              <a:rPr lang="it-IT" sz="1600"/>
              <a:t>6 m New Section</a:t>
            </a:r>
          </a:p>
        </p:txBody>
      </p:sp>
      <p:sp>
        <p:nvSpPr>
          <p:cNvPr id="26630" name="CasellaDiTesto 10"/>
          <p:cNvSpPr txBox="1">
            <a:spLocks noChangeArrowheads="1"/>
          </p:cNvSpPr>
          <p:nvPr/>
        </p:nvSpPr>
        <p:spPr bwMode="auto">
          <a:xfrm>
            <a:off x="214313" y="844550"/>
            <a:ext cx="8501062" cy="369888"/>
          </a:xfrm>
          <a:prstGeom prst="rect">
            <a:avLst/>
          </a:prstGeom>
          <a:noFill/>
          <a:ln w="9525">
            <a:noFill/>
            <a:miter lim="800000"/>
            <a:headEnd/>
            <a:tailEnd/>
          </a:ln>
        </p:spPr>
        <p:txBody>
          <a:bodyPr>
            <a:spAutoFit/>
          </a:bodyPr>
          <a:lstStyle/>
          <a:p>
            <a:r>
              <a:rPr lang="it-IT"/>
              <a:t>RV Urania interventions will result in a longer, nicer and more efficient ship. </a:t>
            </a: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0" name="Immagine 9" descr="MINERVA UNO ag_001.jpg"/>
            <p:cNvPicPr>
              <a:picLocks noChangeAspect="1"/>
            </p:cNvPicPr>
            <p:nvPr/>
          </p:nvPicPr>
          <p:blipFill>
            <a:blip r:embed="rId4">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1" name="Immagine 10" descr="URANIA LONG NOW_001.jpg"/>
            <p:cNvPicPr>
              <a:picLocks noChangeAspect="1"/>
            </p:cNvPicPr>
            <p:nvPr/>
          </p:nvPicPr>
          <p:blipFill>
            <a:blip r:embed="rId5">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2" name="Immagine 4" descr="Logo Sopromar nuovo.jpg"/>
            <p:cNvPicPr>
              <a:picLocks noChangeAspect="1"/>
            </p:cNvPicPr>
            <p:nvPr/>
          </p:nvPicPr>
          <p:blipFill>
            <a:blip r:embed="rId6"/>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
        <p:nvSpPr>
          <p:cNvPr id="26632" name="CasellaDiTesto 4"/>
          <p:cNvSpPr txBox="1">
            <a:spLocks noChangeArrowheads="1"/>
          </p:cNvSpPr>
          <p:nvPr/>
        </p:nvSpPr>
        <p:spPr bwMode="auto">
          <a:xfrm>
            <a:off x="214313" y="214313"/>
            <a:ext cx="8643937" cy="369887"/>
          </a:xfrm>
          <a:prstGeom prst="rect">
            <a:avLst/>
          </a:prstGeom>
          <a:noFill/>
          <a:ln w="9525">
            <a:noFill/>
            <a:miter lim="800000"/>
            <a:headEnd/>
            <a:tailEnd/>
          </a:ln>
        </p:spPr>
        <p:txBody>
          <a:bodyPr>
            <a:spAutoFit/>
          </a:bodyPr>
          <a:lstStyle/>
          <a:p>
            <a:pPr algn="ctr"/>
            <a:r>
              <a:rPr lang="it-IT" b="1" u="sng"/>
              <a:t>RV Urania lenghtening: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6.11111E-6 1.85185E-6 L 0.11805 1.85185E-6 " pathEditMode="relative" ptsTypes="AA">
                                      <p:cBhvr>
                                        <p:cTn id="6" dur="2000" fill="hold"/>
                                        <p:tgtEl>
                                          <p:spTgt spid="6"/>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par>
                                <p:cTn id="12" presetID="3" presetClass="entr" presetSubtype="1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blinds(horizontal)">
                                      <p:cBhvr>
                                        <p:cTn id="1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CCFF99">
            <a:alpha val="98038"/>
          </a:srgbClr>
        </a:solidFill>
        <a:effectLst/>
      </p:bgPr>
    </p:bg>
    <p:spTree>
      <p:nvGrpSpPr>
        <p:cNvPr id="1" name=""/>
        <p:cNvGrpSpPr/>
        <p:nvPr/>
      </p:nvGrpSpPr>
      <p:grpSpPr>
        <a:xfrm>
          <a:off x="0" y="0"/>
          <a:ext cx="0" cy="0"/>
          <a:chOff x="0" y="0"/>
          <a:chExt cx="0" cy="0"/>
        </a:xfrm>
      </p:grpSpPr>
      <p:pic>
        <p:nvPicPr>
          <p:cNvPr id="27650" name="Immagine 3" descr="urania in 3_001.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0" y="0"/>
            <a:ext cx="6311900" cy="6858000"/>
          </a:xfrm>
          <a:prstGeom prst="rect">
            <a:avLst/>
          </a:prstGeom>
          <a:noFill/>
          <a:ln w="9525">
            <a:noFill/>
            <a:miter lim="800000"/>
            <a:headEnd/>
            <a:tailEnd/>
          </a:ln>
        </p:spPr>
      </p:pic>
      <p:sp>
        <p:nvSpPr>
          <p:cNvPr id="27651" name="CasellaDiTesto 4"/>
          <p:cNvSpPr txBox="1">
            <a:spLocks noChangeArrowheads="1"/>
          </p:cNvSpPr>
          <p:nvPr/>
        </p:nvSpPr>
        <p:spPr bwMode="auto">
          <a:xfrm>
            <a:off x="6484938" y="1571625"/>
            <a:ext cx="903287" cy="369888"/>
          </a:xfrm>
          <a:prstGeom prst="rect">
            <a:avLst/>
          </a:prstGeom>
          <a:noFill/>
          <a:ln w="9525">
            <a:noFill/>
            <a:miter lim="800000"/>
            <a:headEnd/>
            <a:tailEnd/>
          </a:ln>
        </p:spPr>
        <p:txBody>
          <a:bodyPr wrap="none">
            <a:spAutoFit/>
          </a:bodyPr>
          <a:lstStyle/>
          <a:p>
            <a:r>
              <a:rPr lang="it-IT" b="1"/>
              <a:t>Now…</a:t>
            </a:r>
          </a:p>
        </p:txBody>
      </p:sp>
      <p:sp>
        <p:nvSpPr>
          <p:cNvPr id="27652" name="CasellaDiTesto 5"/>
          <p:cNvSpPr txBox="1">
            <a:spLocks noChangeArrowheads="1"/>
          </p:cNvSpPr>
          <p:nvPr/>
        </p:nvSpPr>
        <p:spPr bwMode="auto">
          <a:xfrm>
            <a:off x="6484938" y="3571875"/>
            <a:ext cx="2878137" cy="369888"/>
          </a:xfrm>
          <a:prstGeom prst="rect">
            <a:avLst/>
          </a:prstGeom>
          <a:noFill/>
          <a:ln w="9525">
            <a:noFill/>
            <a:miter lim="800000"/>
            <a:headEnd/>
            <a:tailEnd/>
          </a:ln>
        </p:spPr>
        <p:txBody>
          <a:bodyPr wrap="none">
            <a:spAutoFit/>
          </a:bodyPr>
          <a:lstStyle/>
          <a:p>
            <a:r>
              <a:rPr lang="it-IT" b="1"/>
              <a:t>…during interventions…</a:t>
            </a:r>
          </a:p>
        </p:txBody>
      </p:sp>
      <p:sp>
        <p:nvSpPr>
          <p:cNvPr id="27653" name="CasellaDiTesto 6"/>
          <p:cNvSpPr txBox="1">
            <a:spLocks noChangeArrowheads="1"/>
          </p:cNvSpPr>
          <p:nvPr/>
        </p:nvSpPr>
        <p:spPr bwMode="auto">
          <a:xfrm>
            <a:off x="6484938" y="5786438"/>
            <a:ext cx="1504950" cy="369887"/>
          </a:xfrm>
          <a:prstGeom prst="rect">
            <a:avLst/>
          </a:prstGeom>
          <a:noFill/>
          <a:ln w="9525">
            <a:noFill/>
            <a:miter lim="800000"/>
            <a:headEnd/>
            <a:tailEnd/>
          </a:ln>
        </p:spPr>
        <p:txBody>
          <a:bodyPr wrap="none">
            <a:spAutoFit/>
          </a:bodyPr>
          <a:lstStyle/>
          <a:p>
            <a:r>
              <a:rPr lang="it-IT" b="1"/>
              <a:t>…in the end</a:t>
            </a: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7" name="Immagine 6"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8" name="Immagine 7"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9"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CCFF99"/>
        </a:solidFill>
        <a:effectLst/>
      </p:bgPr>
    </p:bg>
    <p:spTree>
      <p:nvGrpSpPr>
        <p:cNvPr id="1" name=""/>
        <p:cNvGrpSpPr/>
        <p:nvPr/>
      </p:nvGrpSpPr>
      <p:grpSpPr>
        <a:xfrm>
          <a:off x="0" y="0"/>
          <a:ext cx="0" cy="0"/>
          <a:chOff x="0" y="0"/>
          <a:chExt cx="0" cy="0"/>
        </a:xfrm>
      </p:grpSpPr>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0" name="Immagine 9" descr="MINERVA UNO ag_001.jpg"/>
            <p:cNvPicPr>
              <a:picLocks noChangeAspect="1"/>
            </p:cNvPicPr>
            <p:nvPr/>
          </p:nvPicPr>
          <p:blipFill>
            <a:blip r:embed="rId2">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1" name="Immagine 10" descr="URANIA LONG NOW_001.jpg"/>
            <p:cNvPicPr>
              <a:picLocks noChangeAspect="1"/>
            </p:cNvPicPr>
            <p:nvPr/>
          </p:nvPicPr>
          <p:blipFill>
            <a:blip r:embed="rId3">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2" name="Immagine 4" descr="Logo Sopromar nuovo.jpg"/>
            <p:cNvPicPr>
              <a:picLocks noChangeAspect="1"/>
            </p:cNvPicPr>
            <p:nvPr/>
          </p:nvPicPr>
          <p:blipFill>
            <a:blip r:embed="rId4"/>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
        <p:nvSpPr>
          <p:cNvPr id="15" name="Arrotonda angolo diagonale rettangolo 14"/>
          <p:cNvSpPr/>
          <p:nvPr/>
        </p:nvSpPr>
        <p:spPr>
          <a:xfrm>
            <a:off x="1071563" y="642938"/>
            <a:ext cx="6572250" cy="2143125"/>
          </a:xfrm>
          <a:prstGeom prst="round2Diag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dirty="0"/>
              <a:t>LENGHTENING MAIN FACTS:</a:t>
            </a:r>
          </a:p>
          <a:p>
            <a:pPr>
              <a:buFont typeface="Arial" pitchFamily="34" charset="0"/>
              <a:buChar char="•"/>
              <a:defRPr/>
            </a:pPr>
            <a:r>
              <a:rPr lang="it-IT" dirty="0"/>
              <a:t>  </a:t>
            </a:r>
            <a:r>
              <a:rPr lang="it-IT" dirty="0" err="1"/>
              <a:t>Four</a:t>
            </a:r>
            <a:r>
              <a:rPr lang="it-IT" dirty="0"/>
              <a:t> </a:t>
            </a:r>
            <a:r>
              <a:rPr lang="it-IT" dirty="0" err="1"/>
              <a:t>new</a:t>
            </a:r>
            <a:r>
              <a:rPr lang="it-IT" dirty="0"/>
              <a:t> </a:t>
            </a:r>
            <a:r>
              <a:rPr lang="it-IT" dirty="0" err="1"/>
              <a:t>cabins</a:t>
            </a:r>
            <a:r>
              <a:rPr lang="it-IT" dirty="0"/>
              <a:t> </a:t>
            </a:r>
            <a:r>
              <a:rPr lang="it-IT" dirty="0" err="1"/>
              <a:t>for</a:t>
            </a:r>
            <a:r>
              <a:rPr lang="it-IT" dirty="0"/>
              <a:t> </a:t>
            </a:r>
            <a:r>
              <a:rPr lang="it-IT" dirty="0" err="1"/>
              <a:t>scientists</a:t>
            </a:r>
            <a:endParaRPr lang="it-IT" dirty="0"/>
          </a:p>
          <a:p>
            <a:pPr>
              <a:buFont typeface="Arial" pitchFamily="34" charset="0"/>
              <a:buChar char="•"/>
              <a:defRPr/>
            </a:pPr>
            <a:r>
              <a:rPr lang="it-IT" dirty="0"/>
              <a:t>  New </a:t>
            </a:r>
            <a:r>
              <a:rPr lang="it-IT" dirty="0" err="1"/>
              <a:t>recreation</a:t>
            </a:r>
            <a:r>
              <a:rPr lang="it-IT" dirty="0"/>
              <a:t> area</a:t>
            </a:r>
          </a:p>
          <a:p>
            <a:pPr>
              <a:buFont typeface="Arial" charset="0"/>
              <a:buChar char="•"/>
              <a:defRPr/>
            </a:pPr>
            <a:r>
              <a:rPr lang="it-IT" dirty="0"/>
              <a:t>  </a:t>
            </a:r>
            <a:r>
              <a:rPr lang="it-IT" dirty="0" err="1"/>
              <a:t>Sanitary</a:t>
            </a:r>
            <a:r>
              <a:rPr lang="it-IT" dirty="0"/>
              <a:t> </a:t>
            </a:r>
            <a:r>
              <a:rPr lang="it-IT" dirty="0" err="1"/>
              <a:t>fittings</a:t>
            </a:r>
            <a:r>
              <a:rPr lang="it-IT" dirty="0"/>
              <a:t> </a:t>
            </a:r>
            <a:r>
              <a:rPr lang="it-IT" dirty="0" err="1"/>
              <a:t>overhaul</a:t>
            </a:r>
            <a:endParaRPr lang="it-IT" dirty="0"/>
          </a:p>
          <a:p>
            <a:pPr>
              <a:buFont typeface="Arial" charset="0"/>
              <a:buChar char="•"/>
              <a:defRPr/>
            </a:pPr>
            <a:r>
              <a:rPr lang="it-IT" dirty="0"/>
              <a:t>  </a:t>
            </a:r>
            <a:r>
              <a:rPr lang="it-IT" dirty="0" err="1"/>
              <a:t>Scientific</a:t>
            </a:r>
            <a:r>
              <a:rPr lang="it-IT" dirty="0"/>
              <a:t> </a:t>
            </a:r>
            <a:r>
              <a:rPr lang="it-IT" dirty="0" err="1"/>
              <a:t>refrigerators</a:t>
            </a:r>
            <a:r>
              <a:rPr lang="it-IT" dirty="0"/>
              <a:t> </a:t>
            </a:r>
            <a:r>
              <a:rPr lang="it-IT" dirty="0" err="1"/>
              <a:t>overhaul</a:t>
            </a:r>
            <a:r>
              <a:rPr lang="it-IT" dirty="0"/>
              <a:t> </a:t>
            </a:r>
          </a:p>
          <a:p>
            <a:pPr>
              <a:buFont typeface="Arial" charset="0"/>
              <a:buChar char="•"/>
              <a:defRPr/>
            </a:pPr>
            <a:r>
              <a:rPr lang="it-IT" dirty="0"/>
              <a:t>  </a:t>
            </a:r>
            <a:r>
              <a:rPr lang="it-IT" dirty="0" err="1"/>
              <a:t>Scientific</a:t>
            </a:r>
            <a:r>
              <a:rPr lang="it-IT" dirty="0"/>
              <a:t> </a:t>
            </a:r>
            <a:r>
              <a:rPr lang="it-IT" dirty="0" err="1"/>
              <a:t>winches</a:t>
            </a:r>
            <a:r>
              <a:rPr lang="it-IT" dirty="0"/>
              <a:t> </a:t>
            </a:r>
            <a:r>
              <a:rPr lang="it-IT" dirty="0" err="1"/>
              <a:t>inspection</a:t>
            </a:r>
            <a:r>
              <a:rPr lang="it-IT" dirty="0"/>
              <a:t> </a:t>
            </a:r>
          </a:p>
          <a:p>
            <a:pPr>
              <a:buFont typeface="Arial" charset="0"/>
              <a:buChar char="•"/>
              <a:defRPr/>
            </a:pPr>
            <a:r>
              <a:rPr lang="it-IT" dirty="0"/>
              <a:t>  </a:t>
            </a:r>
            <a:r>
              <a:rPr lang="it-IT" dirty="0" err="1"/>
              <a:t>Safety</a:t>
            </a:r>
            <a:r>
              <a:rPr lang="it-IT" dirty="0"/>
              <a:t> </a:t>
            </a:r>
            <a:r>
              <a:rPr lang="it-IT" dirty="0" err="1"/>
              <a:t>equipment</a:t>
            </a:r>
            <a:r>
              <a:rPr lang="it-IT" dirty="0"/>
              <a:t> </a:t>
            </a:r>
            <a:r>
              <a:rPr lang="it-IT" dirty="0" err="1"/>
              <a:t>adaptation</a:t>
            </a:r>
            <a:r>
              <a:rPr lang="it-IT" dirty="0"/>
              <a:t> </a:t>
            </a:r>
            <a:r>
              <a:rPr lang="it-IT" dirty="0" err="1"/>
              <a:t>to</a:t>
            </a:r>
            <a:r>
              <a:rPr lang="it-IT" dirty="0"/>
              <a:t> </a:t>
            </a:r>
            <a:r>
              <a:rPr lang="it-IT" dirty="0" err="1"/>
              <a:t>current</a:t>
            </a:r>
            <a:r>
              <a:rPr lang="it-IT" dirty="0"/>
              <a:t> </a:t>
            </a:r>
            <a:r>
              <a:rPr lang="it-IT" dirty="0" err="1"/>
              <a:t>rules</a:t>
            </a:r>
            <a:endParaRPr lang="it-IT" dirty="0"/>
          </a:p>
          <a:p>
            <a:pPr>
              <a:buFont typeface="Arial" charset="0"/>
              <a:buChar char="•"/>
              <a:defRPr/>
            </a:pPr>
            <a:r>
              <a:rPr lang="it-IT" dirty="0"/>
              <a:t>  </a:t>
            </a:r>
            <a:r>
              <a:rPr lang="it-IT" dirty="0" err="1"/>
              <a:t>but</a:t>
            </a:r>
            <a:r>
              <a:rPr lang="it-IT" dirty="0"/>
              <a:t> </a:t>
            </a:r>
            <a:r>
              <a:rPr lang="it-IT" dirty="0" err="1"/>
              <a:t>also…</a:t>
            </a:r>
            <a:endParaRPr lang="it-IT" dirty="0"/>
          </a:p>
        </p:txBody>
      </p:sp>
      <p:pic>
        <p:nvPicPr>
          <p:cNvPr id="28676"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42875" y="2857500"/>
            <a:ext cx="8831263" cy="332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CCFF99"/>
        </a:solidFill>
        <a:effectLst/>
      </p:bgPr>
    </p:bg>
    <p:spTree>
      <p:nvGrpSpPr>
        <p:cNvPr id="1" name=""/>
        <p:cNvGrpSpPr/>
        <p:nvPr/>
      </p:nvGrpSpPr>
      <p:grpSpPr>
        <a:xfrm>
          <a:off x="0" y="0"/>
          <a:ext cx="0" cy="0"/>
          <a:chOff x="0" y="0"/>
          <a:chExt cx="0" cy="0"/>
        </a:xfrm>
      </p:grpSpPr>
      <p:pic>
        <p:nvPicPr>
          <p:cNvPr id="29698" name="Immagine 5" descr="urania coperta then and now_001.jpg"/>
          <p:cNvPicPr>
            <a:picLocks noChangeAspect="1"/>
          </p:cNvPicPr>
          <p:nvPr/>
        </p:nvPicPr>
        <p:blipFill>
          <a:blip r:embed="rId2"/>
          <a:srcRect/>
          <a:stretch>
            <a:fillRect/>
          </a:stretch>
        </p:blipFill>
        <p:spPr bwMode="auto">
          <a:xfrm>
            <a:off x="571500" y="500063"/>
            <a:ext cx="7542213" cy="3559175"/>
          </a:xfrm>
          <a:prstGeom prst="rect">
            <a:avLst/>
          </a:prstGeom>
          <a:noFill/>
          <a:ln w="19050">
            <a:solidFill>
              <a:srgbClr val="FF0000"/>
            </a:solidFill>
            <a:miter lim="800000"/>
            <a:headEnd/>
            <a:tailEnd/>
          </a:ln>
        </p:spPr>
      </p:pic>
      <p:sp>
        <p:nvSpPr>
          <p:cNvPr id="8" name="CasellaDiTesto 7"/>
          <p:cNvSpPr txBox="1">
            <a:spLocks noChangeArrowheads="1"/>
          </p:cNvSpPr>
          <p:nvPr/>
        </p:nvSpPr>
        <p:spPr bwMode="auto">
          <a:xfrm>
            <a:off x="500063" y="4357688"/>
            <a:ext cx="1608137" cy="369887"/>
          </a:xfrm>
          <a:prstGeom prst="rect">
            <a:avLst/>
          </a:prstGeom>
          <a:noFill/>
          <a:ln w="9525">
            <a:noFill/>
            <a:miter lim="800000"/>
            <a:headEnd/>
            <a:tailEnd/>
          </a:ln>
        </p:spPr>
        <p:txBody>
          <a:bodyPr wrap="none">
            <a:spAutoFit/>
          </a:bodyPr>
          <a:lstStyle/>
          <a:p>
            <a:r>
              <a:rPr lang="it-IT"/>
              <a:t>Bigger dry lab</a:t>
            </a:r>
          </a:p>
        </p:txBody>
      </p:sp>
      <p:sp>
        <p:nvSpPr>
          <p:cNvPr id="10" name="Ovale 9"/>
          <p:cNvSpPr/>
          <p:nvPr/>
        </p:nvSpPr>
        <p:spPr>
          <a:xfrm>
            <a:off x="4286250" y="2643188"/>
            <a:ext cx="571500" cy="50006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1" name="Ovale 10"/>
          <p:cNvSpPr/>
          <p:nvPr/>
        </p:nvSpPr>
        <p:spPr>
          <a:xfrm>
            <a:off x="3571875" y="928688"/>
            <a:ext cx="1000125" cy="100012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2" name="CasellaDiTesto 11"/>
          <p:cNvSpPr txBox="1">
            <a:spLocks noChangeArrowheads="1"/>
          </p:cNvSpPr>
          <p:nvPr/>
        </p:nvSpPr>
        <p:spPr bwMode="auto">
          <a:xfrm>
            <a:off x="500063" y="4786313"/>
            <a:ext cx="3938587" cy="369887"/>
          </a:xfrm>
          <a:prstGeom prst="rect">
            <a:avLst/>
          </a:prstGeom>
          <a:noFill/>
          <a:ln w="9525">
            <a:noFill/>
            <a:miter lim="800000"/>
            <a:headEnd/>
            <a:tailEnd/>
          </a:ln>
        </p:spPr>
        <p:txBody>
          <a:bodyPr wrap="none">
            <a:spAutoFit/>
          </a:bodyPr>
          <a:lstStyle/>
          <a:p>
            <a:r>
              <a:rPr lang="it-IT"/>
              <a:t>Bigger  scientists and officials mass</a:t>
            </a:r>
          </a:p>
        </p:txBody>
      </p:sp>
      <p:sp>
        <p:nvSpPr>
          <p:cNvPr id="13" name="Ovale 12"/>
          <p:cNvSpPr/>
          <p:nvPr/>
        </p:nvSpPr>
        <p:spPr>
          <a:xfrm>
            <a:off x="4572000" y="928688"/>
            <a:ext cx="1000125" cy="1000125"/>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4" name="Ovale 13"/>
          <p:cNvSpPr/>
          <p:nvPr/>
        </p:nvSpPr>
        <p:spPr>
          <a:xfrm>
            <a:off x="4857750" y="2643188"/>
            <a:ext cx="571500" cy="500062"/>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6" name="Immagine 15"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7" name="Immagine 16"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8"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1000" fill="hold"/>
                                        <p:tgtEl>
                                          <p:spTgt spid="10"/>
                                        </p:tgtEl>
                                        <p:attrNameLst>
                                          <p:attrName>ppt_w</p:attrName>
                                        </p:attrNameLst>
                                      </p:cBhvr>
                                      <p:tavLst>
                                        <p:tav tm="0">
                                          <p:val>
                                            <p:strVal val="#ppt_w*0.70"/>
                                          </p:val>
                                        </p:tav>
                                        <p:tav tm="100000">
                                          <p:val>
                                            <p:strVal val="#ppt_w"/>
                                          </p:val>
                                        </p:tav>
                                      </p:tavLst>
                                    </p:anim>
                                    <p:anim calcmode="lin" valueType="num">
                                      <p:cBhvr>
                                        <p:cTn id="11" dur="1000" fill="hold"/>
                                        <p:tgtEl>
                                          <p:spTgt spid="10"/>
                                        </p:tgtEl>
                                        <p:attrNameLst>
                                          <p:attrName>ppt_h</p:attrName>
                                        </p:attrNameLst>
                                      </p:cBhvr>
                                      <p:tavLst>
                                        <p:tav tm="0">
                                          <p:val>
                                            <p:strVal val="#ppt_h"/>
                                          </p:val>
                                        </p:tav>
                                        <p:tav tm="100000">
                                          <p:val>
                                            <p:strVal val="#ppt_h"/>
                                          </p:val>
                                        </p:tav>
                                      </p:tavLst>
                                    </p:anim>
                                    <p:animEffect transition="in" filter="fade">
                                      <p:cBhvr>
                                        <p:cTn id="12" dur="1000"/>
                                        <p:tgtEl>
                                          <p:spTgt spid="10"/>
                                        </p:tgtEl>
                                      </p:cBhvr>
                                    </p:animEffect>
                                  </p:childTnLst>
                                </p:cTn>
                              </p:par>
                              <p:par>
                                <p:cTn id="13" presetID="55"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strVal val="#ppt_w*0.70"/>
                                          </p:val>
                                        </p:tav>
                                        <p:tav tm="100000">
                                          <p:val>
                                            <p:strVal val="#ppt_w"/>
                                          </p:val>
                                        </p:tav>
                                      </p:tavLst>
                                    </p:anim>
                                    <p:anim calcmode="lin" valueType="num">
                                      <p:cBhvr>
                                        <p:cTn id="16" dur="1000" fill="hold"/>
                                        <p:tgtEl>
                                          <p:spTgt spid="11"/>
                                        </p:tgtEl>
                                        <p:attrNameLst>
                                          <p:attrName>ppt_h</p:attrName>
                                        </p:attrNameLst>
                                      </p:cBhvr>
                                      <p:tavLst>
                                        <p:tav tm="0">
                                          <p:val>
                                            <p:strVal val="#ppt_h"/>
                                          </p:val>
                                        </p:tav>
                                        <p:tav tm="100000">
                                          <p:val>
                                            <p:strVal val="#ppt_h"/>
                                          </p:val>
                                        </p:tav>
                                      </p:tavLst>
                                    </p:anim>
                                    <p:animEffect transition="in" filter="fade">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heckerboard(across)">
                                      <p:cBhvr>
                                        <p:cTn id="22" dur="500"/>
                                        <p:tgtEl>
                                          <p:spTgt spid="12"/>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1000" fill="hold"/>
                                        <p:tgtEl>
                                          <p:spTgt spid="13"/>
                                        </p:tgtEl>
                                        <p:attrNameLst>
                                          <p:attrName>ppt_w</p:attrName>
                                        </p:attrNameLst>
                                      </p:cBhvr>
                                      <p:tavLst>
                                        <p:tav tm="0">
                                          <p:val>
                                            <p:strVal val="#ppt_w*0.70"/>
                                          </p:val>
                                        </p:tav>
                                        <p:tav tm="100000">
                                          <p:val>
                                            <p:strVal val="#ppt_w"/>
                                          </p:val>
                                        </p:tav>
                                      </p:tavLst>
                                    </p:anim>
                                    <p:anim calcmode="lin" valueType="num">
                                      <p:cBhvr>
                                        <p:cTn id="26" dur="1000" fill="hold"/>
                                        <p:tgtEl>
                                          <p:spTgt spid="13"/>
                                        </p:tgtEl>
                                        <p:attrNameLst>
                                          <p:attrName>ppt_h</p:attrName>
                                        </p:attrNameLst>
                                      </p:cBhvr>
                                      <p:tavLst>
                                        <p:tav tm="0">
                                          <p:val>
                                            <p:strVal val="#ppt_h"/>
                                          </p:val>
                                        </p:tav>
                                        <p:tav tm="100000">
                                          <p:val>
                                            <p:strVal val="#ppt_h"/>
                                          </p:val>
                                        </p:tav>
                                      </p:tavLst>
                                    </p:anim>
                                    <p:animEffect transition="in" filter="fade">
                                      <p:cBhvr>
                                        <p:cTn id="27" dur="1000"/>
                                        <p:tgtEl>
                                          <p:spTgt spid="13"/>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1000" fill="hold"/>
                                        <p:tgtEl>
                                          <p:spTgt spid="14"/>
                                        </p:tgtEl>
                                        <p:attrNameLst>
                                          <p:attrName>ppt_w</p:attrName>
                                        </p:attrNameLst>
                                      </p:cBhvr>
                                      <p:tavLst>
                                        <p:tav tm="0">
                                          <p:val>
                                            <p:strVal val="#ppt_w*0.70"/>
                                          </p:val>
                                        </p:tav>
                                        <p:tav tm="100000">
                                          <p:val>
                                            <p:strVal val="#ppt_w"/>
                                          </p:val>
                                        </p:tav>
                                      </p:tavLst>
                                    </p:anim>
                                    <p:anim calcmode="lin" valueType="num">
                                      <p:cBhvr>
                                        <p:cTn id="31" dur="1000" fill="hold"/>
                                        <p:tgtEl>
                                          <p:spTgt spid="14"/>
                                        </p:tgtEl>
                                        <p:attrNameLst>
                                          <p:attrName>ppt_h</p:attrName>
                                        </p:attrNameLst>
                                      </p:cBhvr>
                                      <p:tavLst>
                                        <p:tav tm="0">
                                          <p:val>
                                            <p:strVal val="#ppt_h"/>
                                          </p:val>
                                        </p:tav>
                                        <p:tav tm="100000">
                                          <p:val>
                                            <p:strVal val="#ppt_h"/>
                                          </p:val>
                                        </p:tav>
                                      </p:tavLst>
                                    </p:anim>
                                    <p:animEffect transition="in" filter="fade">
                                      <p:cBhvr>
                                        <p:cTn id="3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P spid="11" grpId="0" animBg="1"/>
      <p:bldP spid="12" grpId="0"/>
      <p:bldP spid="13" grpId="0" animBg="1"/>
      <p:bldP spid="1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CCFF99"/>
        </a:solidFill>
        <a:effectLst/>
      </p:bgPr>
    </p:bg>
    <p:spTree>
      <p:nvGrpSpPr>
        <p:cNvPr id="1" name=""/>
        <p:cNvGrpSpPr/>
        <p:nvPr/>
      </p:nvGrpSpPr>
      <p:grpSpPr>
        <a:xfrm>
          <a:off x="0" y="0"/>
          <a:ext cx="0" cy="0"/>
          <a:chOff x="0" y="0"/>
          <a:chExt cx="0" cy="0"/>
        </a:xfrm>
      </p:grpSpPr>
      <p:pic>
        <p:nvPicPr>
          <p:cNvPr id="30722" name="Immagine 3" descr="urania bottom then and now_001.jpg"/>
          <p:cNvPicPr>
            <a:picLocks noChangeAspect="1"/>
          </p:cNvPicPr>
          <p:nvPr/>
        </p:nvPicPr>
        <p:blipFill>
          <a:blip r:embed="rId2"/>
          <a:srcRect/>
          <a:stretch>
            <a:fillRect/>
          </a:stretch>
        </p:blipFill>
        <p:spPr bwMode="auto">
          <a:xfrm>
            <a:off x="714375" y="571500"/>
            <a:ext cx="7540625" cy="3425825"/>
          </a:xfrm>
          <a:prstGeom prst="rect">
            <a:avLst/>
          </a:prstGeom>
          <a:noFill/>
          <a:ln w="9525">
            <a:solidFill>
              <a:srgbClr val="FF0000"/>
            </a:solidFill>
            <a:miter lim="800000"/>
            <a:headEnd/>
            <a:tailEnd/>
          </a:ln>
        </p:spPr>
      </p:pic>
      <p:sp>
        <p:nvSpPr>
          <p:cNvPr id="30723" name="CasellaDiTesto 4"/>
          <p:cNvSpPr txBox="1">
            <a:spLocks noChangeArrowheads="1"/>
          </p:cNvSpPr>
          <p:nvPr/>
        </p:nvSpPr>
        <p:spPr bwMode="auto">
          <a:xfrm>
            <a:off x="733425" y="4714875"/>
            <a:ext cx="8410575" cy="923925"/>
          </a:xfrm>
          <a:prstGeom prst="rect">
            <a:avLst/>
          </a:prstGeom>
          <a:noFill/>
          <a:ln w="9525">
            <a:noFill/>
            <a:miter lim="800000"/>
            <a:headEnd/>
            <a:tailEnd/>
          </a:ln>
        </p:spPr>
        <p:txBody>
          <a:bodyPr>
            <a:spAutoFit/>
          </a:bodyPr>
          <a:lstStyle/>
          <a:p>
            <a:r>
              <a:rPr lang="it-IT" dirty="0"/>
              <a:t>New </a:t>
            </a:r>
            <a:r>
              <a:rPr lang="it-IT" dirty="0" err="1"/>
              <a:t>fuel</a:t>
            </a:r>
            <a:r>
              <a:rPr lang="it-IT" dirty="0"/>
              <a:t> </a:t>
            </a:r>
            <a:r>
              <a:rPr lang="it-IT" dirty="0" err="1"/>
              <a:t>tanks</a:t>
            </a:r>
            <a:r>
              <a:rPr lang="it-IT" dirty="0"/>
              <a:t> </a:t>
            </a:r>
            <a:r>
              <a:rPr lang="it-IT" dirty="0" err="1"/>
              <a:t>with</a:t>
            </a:r>
            <a:r>
              <a:rPr lang="it-IT" dirty="0"/>
              <a:t> </a:t>
            </a:r>
            <a:r>
              <a:rPr lang="it-IT" dirty="0" smtClean="0"/>
              <a:t>endurance </a:t>
            </a:r>
            <a:r>
              <a:rPr lang="it-IT" dirty="0" err="1" smtClean="0"/>
              <a:t>improvements</a:t>
            </a:r>
            <a:r>
              <a:rPr lang="it-IT" dirty="0"/>
              <a:t>.</a:t>
            </a:r>
          </a:p>
          <a:p>
            <a:endParaRPr lang="it-IT" dirty="0"/>
          </a:p>
          <a:p>
            <a:r>
              <a:rPr lang="it-IT" dirty="0" err="1"/>
              <a:t>Arrangements</a:t>
            </a:r>
            <a:r>
              <a:rPr lang="it-IT" dirty="0"/>
              <a:t> </a:t>
            </a:r>
            <a:r>
              <a:rPr lang="it-IT" dirty="0" err="1" smtClean="0"/>
              <a:t>for</a:t>
            </a:r>
            <a:r>
              <a:rPr lang="it-IT" dirty="0" smtClean="0"/>
              <a:t> </a:t>
            </a:r>
            <a:r>
              <a:rPr lang="it-IT" dirty="0" err="1"/>
              <a:t>possible</a:t>
            </a:r>
            <a:r>
              <a:rPr lang="it-IT" dirty="0"/>
              <a:t> </a:t>
            </a:r>
            <a:r>
              <a:rPr lang="it-IT" dirty="0" err="1"/>
              <a:t>active</a:t>
            </a:r>
            <a:r>
              <a:rPr lang="it-IT" dirty="0"/>
              <a:t> </a:t>
            </a:r>
            <a:r>
              <a:rPr lang="it-IT" dirty="0" err="1"/>
              <a:t>stabilizer</a:t>
            </a:r>
            <a:r>
              <a:rPr lang="it-IT" dirty="0"/>
              <a:t> </a:t>
            </a:r>
            <a:r>
              <a:rPr lang="it-IT" dirty="0" err="1"/>
              <a:t>fins</a:t>
            </a:r>
            <a:r>
              <a:rPr lang="it-IT" dirty="0"/>
              <a:t>.</a:t>
            </a:r>
          </a:p>
        </p:txBody>
      </p:sp>
      <p:sp>
        <p:nvSpPr>
          <p:cNvPr id="6" name="Ovale 5"/>
          <p:cNvSpPr/>
          <p:nvPr/>
        </p:nvSpPr>
        <p:spPr>
          <a:xfrm>
            <a:off x="3500438" y="1000125"/>
            <a:ext cx="1285875" cy="1214438"/>
          </a:xfrm>
          <a:prstGeom prst="ellipse">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7" name="Immagine 6"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8" name="Immagine 7"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9"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CCFF99"/>
        </a:solidFill>
        <a:effectLst/>
      </p:bgPr>
    </p:bg>
    <p:spTree>
      <p:nvGrpSpPr>
        <p:cNvPr id="1" name=""/>
        <p:cNvGrpSpPr/>
        <p:nvPr/>
      </p:nvGrpSpPr>
      <p:grpSpPr>
        <a:xfrm>
          <a:off x="0" y="0"/>
          <a:ext cx="0" cy="0"/>
          <a:chOff x="0" y="0"/>
          <a:chExt cx="0" cy="0"/>
        </a:xfrm>
      </p:grpSpPr>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0" name="Immagine 9" descr="MINERVA UNO ag_001.jpg"/>
            <p:cNvPicPr>
              <a:picLocks noChangeAspect="1"/>
            </p:cNvPicPr>
            <p:nvPr/>
          </p:nvPicPr>
          <p:blipFill>
            <a:blip r:embed="rId2">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1" name="Immagine 10" descr="URANIA LONG NOW_001.jpg"/>
            <p:cNvPicPr>
              <a:picLocks noChangeAspect="1"/>
            </p:cNvPicPr>
            <p:nvPr/>
          </p:nvPicPr>
          <p:blipFill>
            <a:blip r:embed="rId3">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2" name="Immagine 4" descr="Logo Sopromar nuovo.jpg"/>
            <p:cNvPicPr>
              <a:picLocks noChangeAspect="1"/>
            </p:cNvPicPr>
            <p:nvPr/>
          </p:nvPicPr>
          <p:blipFill>
            <a:blip r:embed="rId4"/>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
        <p:nvSpPr>
          <p:cNvPr id="15" name="Arrotonda angolo diagonale rettangolo 14"/>
          <p:cNvSpPr/>
          <p:nvPr/>
        </p:nvSpPr>
        <p:spPr>
          <a:xfrm>
            <a:off x="1071563" y="357188"/>
            <a:ext cx="6572250" cy="2643187"/>
          </a:xfrm>
          <a:prstGeom prst="round2DiagRect">
            <a:avLst/>
          </a:prstGeom>
          <a:solidFill>
            <a:srgbClr val="99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dirty="0"/>
              <a:t>PLATFORM STRENGHTENING AND ENHANCEMENT MAIN FACTS:</a:t>
            </a:r>
          </a:p>
          <a:p>
            <a:pPr>
              <a:buFont typeface="Arial" pitchFamily="34" charset="0"/>
              <a:buChar char="•"/>
              <a:defRPr/>
            </a:pPr>
            <a:r>
              <a:rPr lang="it-IT" dirty="0"/>
              <a:t>  New DP1 system</a:t>
            </a:r>
          </a:p>
          <a:p>
            <a:pPr>
              <a:buFont typeface="Arial" pitchFamily="34" charset="0"/>
              <a:buChar char="•"/>
              <a:defRPr/>
            </a:pPr>
            <a:r>
              <a:rPr lang="it-IT" dirty="0"/>
              <a:t>  </a:t>
            </a:r>
            <a:r>
              <a:rPr lang="it-IT" dirty="0" err="1"/>
              <a:t>Steering</a:t>
            </a:r>
            <a:r>
              <a:rPr lang="it-IT" dirty="0"/>
              <a:t> </a:t>
            </a:r>
            <a:r>
              <a:rPr lang="it-IT" dirty="0" err="1"/>
              <a:t>gear</a:t>
            </a:r>
            <a:r>
              <a:rPr lang="it-IT" dirty="0"/>
              <a:t> </a:t>
            </a:r>
            <a:r>
              <a:rPr lang="it-IT" dirty="0" err="1"/>
              <a:t>adjustments</a:t>
            </a:r>
            <a:r>
              <a:rPr lang="it-IT" dirty="0"/>
              <a:t> </a:t>
            </a:r>
            <a:r>
              <a:rPr lang="it-IT" dirty="0" err="1"/>
              <a:t>to</a:t>
            </a:r>
            <a:r>
              <a:rPr lang="it-IT" dirty="0"/>
              <a:t> DP1</a:t>
            </a:r>
          </a:p>
          <a:p>
            <a:pPr>
              <a:buFont typeface="Arial" charset="0"/>
              <a:buChar char="•"/>
              <a:defRPr/>
            </a:pPr>
            <a:r>
              <a:rPr lang="it-IT" dirty="0"/>
              <a:t>  New more </a:t>
            </a:r>
            <a:r>
              <a:rPr lang="it-IT" dirty="0" err="1"/>
              <a:t>powerful</a:t>
            </a:r>
            <a:r>
              <a:rPr lang="it-IT" dirty="0"/>
              <a:t> bow </a:t>
            </a:r>
            <a:r>
              <a:rPr lang="it-IT" dirty="0" err="1"/>
              <a:t>thruster</a:t>
            </a:r>
            <a:r>
              <a:rPr lang="it-IT" dirty="0"/>
              <a:t> </a:t>
            </a:r>
          </a:p>
          <a:p>
            <a:pPr>
              <a:buFont typeface="Arial" charset="0"/>
              <a:buChar char="•"/>
              <a:defRPr/>
            </a:pPr>
            <a:r>
              <a:rPr lang="it-IT" dirty="0"/>
              <a:t>  Three </a:t>
            </a:r>
            <a:r>
              <a:rPr lang="it-IT" dirty="0" err="1"/>
              <a:t>newer</a:t>
            </a:r>
            <a:r>
              <a:rPr lang="it-IT" dirty="0"/>
              <a:t> and more </a:t>
            </a:r>
            <a:r>
              <a:rPr lang="it-IT" dirty="0" err="1"/>
              <a:t>powerful</a:t>
            </a:r>
            <a:r>
              <a:rPr lang="it-IT" dirty="0"/>
              <a:t> </a:t>
            </a:r>
            <a:r>
              <a:rPr lang="it-IT" dirty="0" err="1"/>
              <a:t>generators</a:t>
            </a:r>
            <a:r>
              <a:rPr lang="it-IT" dirty="0"/>
              <a:t> </a:t>
            </a:r>
          </a:p>
          <a:p>
            <a:pPr>
              <a:buFont typeface="Arial" charset="0"/>
              <a:buChar char="•"/>
              <a:defRPr/>
            </a:pPr>
            <a:r>
              <a:rPr lang="it-IT" dirty="0"/>
              <a:t>  </a:t>
            </a:r>
            <a:r>
              <a:rPr lang="it-IT" dirty="0" err="1"/>
              <a:t>Power-plant</a:t>
            </a:r>
            <a:r>
              <a:rPr lang="it-IT" dirty="0"/>
              <a:t> </a:t>
            </a:r>
            <a:r>
              <a:rPr lang="it-IT" dirty="0" err="1"/>
              <a:t>noise</a:t>
            </a:r>
            <a:r>
              <a:rPr lang="it-IT" dirty="0"/>
              <a:t> </a:t>
            </a:r>
            <a:r>
              <a:rPr lang="it-IT" dirty="0" err="1"/>
              <a:t>insulation</a:t>
            </a:r>
            <a:r>
              <a:rPr lang="it-IT" dirty="0"/>
              <a:t> </a:t>
            </a:r>
            <a:r>
              <a:rPr lang="it-IT" dirty="0" err="1"/>
              <a:t>improvement</a:t>
            </a:r>
            <a:endParaRPr lang="it-IT" dirty="0"/>
          </a:p>
          <a:p>
            <a:pPr>
              <a:buFont typeface="Arial" charset="0"/>
              <a:buChar char="•"/>
              <a:defRPr/>
            </a:pPr>
            <a:r>
              <a:rPr lang="it-IT" dirty="0"/>
              <a:t>  </a:t>
            </a:r>
            <a:r>
              <a:rPr lang="it-IT" dirty="0" err="1"/>
              <a:t>Power-plant</a:t>
            </a:r>
            <a:r>
              <a:rPr lang="it-IT" dirty="0"/>
              <a:t> </a:t>
            </a:r>
            <a:r>
              <a:rPr lang="it-IT" dirty="0" err="1"/>
              <a:t>new</a:t>
            </a:r>
            <a:r>
              <a:rPr lang="it-IT" dirty="0"/>
              <a:t> </a:t>
            </a:r>
            <a:r>
              <a:rPr lang="it-IT" dirty="0" err="1"/>
              <a:t>monitoring</a:t>
            </a:r>
            <a:r>
              <a:rPr lang="it-IT" dirty="0"/>
              <a:t> and </a:t>
            </a:r>
            <a:r>
              <a:rPr lang="it-IT" dirty="0" err="1"/>
              <a:t>alarm</a:t>
            </a:r>
            <a:r>
              <a:rPr lang="it-IT" dirty="0"/>
              <a:t> system </a:t>
            </a:r>
          </a:p>
          <a:p>
            <a:pPr>
              <a:buFont typeface="Arial" charset="0"/>
              <a:buChar char="•"/>
              <a:defRPr/>
            </a:pPr>
            <a:r>
              <a:rPr lang="it-IT" dirty="0"/>
              <a:t>  </a:t>
            </a:r>
            <a:r>
              <a:rPr lang="it-IT" dirty="0" err="1"/>
              <a:t>Electric-plant</a:t>
            </a:r>
            <a:r>
              <a:rPr lang="it-IT" dirty="0"/>
              <a:t> </a:t>
            </a:r>
            <a:r>
              <a:rPr lang="it-IT" dirty="0" err="1"/>
              <a:t>new</a:t>
            </a:r>
            <a:r>
              <a:rPr lang="it-IT" dirty="0"/>
              <a:t> management system</a:t>
            </a:r>
          </a:p>
          <a:p>
            <a:pPr>
              <a:buFont typeface="Arial" charset="0"/>
              <a:buChar char="•"/>
              <a:defRPr/>
            </a:pPr>
            <a:r>
              <a:rPr lang="it-IT" dirty="0"/>
              <a:t>  New </a:t>
            </a:r>
            <a:r>
              <a:rPr lang="it-IT" dirty="0" err="1"/>
              <a:t>stern</a:t>
            </a:r>
            <a:r>
              <a:rPr lang="it-IT" dirty="0"/>
              <a:t> A frame</a:t>
            </a:r>
          </a:p>
        </p:txBody>
      </p:sp>
      <p:pic>
        <p:nvPicPr>
          <p:cNvPr id="31748"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42875" y="2857500"/>
            <a:ext cx="8831263" cy="332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22" name="Rettangolo 6"/>
          <p:cNvSpPr>
            <a:spLocks noChangeArrowheads="1"/>
          </p:cNvSpPr>
          <p:nvPr/>
        </p:nvSpPr>
        <p:spPr bwMode="auto">
          <a:xfrm>
            <a:off x="214313" y="285750"/>
            <a:ext cx="8643937" cy="1200150"/>
          </a:xfrm>
          <a:prstGeom prst="rect">
            <a:avLst/>
          </a:prstGeom>
          <a:noFill/>
          <a:ln w="9525">
            <a:noFill/>
            <a:miter lim="800000"/>
            <a:headEnd/>
            <a:tailEnd/>
          </a:ln>
        </p:spPr>
        <p:txBody>
          <a:bodyPr>
            <a:spAutoFit/>
          </a:bodyPr>
          <a:lstStyle/>
          <a:p>
            <a:pPr algn="just"/>
            <a:r>
              <a:rPr lang="it-IT" sz="2400">
                <a:solidFill>
                  <a:srgbClr val="FFFF00"/>
                </a:solidFill>
              </a:rPr>
              <a:t>RV Altair (on duty until 1991) has been our first ship, followed by RV Minerva (on duty until 1996) and by RV Thetis (on duty until 2007).</a:t>
            </a: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9" name="Immagine 8" descr="MINERVA UNO ag_001.jpg"/>
            <p:cNvPicPr>
              <a:picLocks noChangeAspect="1"/>
            </p:cNvPicPr>
            <p:nvPr/>
          </p:nvPicPr>
          <p:blipFill>
            <a:blip r:embed="rId4">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0" name="Immagine 9" descr="URANIA LONG NOW_001.jpg"/>
            <p:cNvPicPr>
              <a:picLocks noChangeAspect="1"/>
            </p:cNvPicPr>
            <p:nvPr/>
          </p:nvPicPr>
          <p:blipFill>
            <a:blip r:embed="rId5">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1" name="Immagine 4" descr="Logo Sopromar nuovo.jpg"/>
            <p:cNvPicPr>
              <a:picLocks noChangeAspect="1"/>
            </p:cNvPicPr>
            <p:nvPr/>
          </p:nvPicPr>
          <p:blipFill>
            <a:blip r:embed="rId6"/>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
        <p:nvSpPr>
          <p:cNvPr id="5124" name="Titolo 11"/>
          <p:cNvSpPr>
            <a:spLocks noGrp="1"/>
          </p:cNvSpPr>
          <p:nvPr>
            <p:ph type="title"/>
          </p:nvPr>
        </p:nvSpPr>
        <p:spPr/>
        <p:txBody>
          <a:bodyPr/>
          <a:lstStyle/>
          <a:p>
            <a:endParaRPr lang="it-IT" smtClean="0"/>
          </a:p>
        </p:txBody>
      </p:sp>
    </p:spTree>
  </p:cSld>
  <p:clrMapOvr>
    <a:masterClrMapping/>
  </p:clrMapOvr>
  <p:transition advTm="2512"/>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CCFF99"/>
        </a:solidFill>
        <a:effectLst/>
      </p:bgPr>
    </p:bg>
    <p:spTree>
      <p:nvGrpSpPr>
        <p:cNvPr id="1" name=""/>
        <p:cNvGrpSpPr/>
        <p:nvPr/>
      </p:nvGrpSpPr>
      <p:grpSpPr>
        <a:xfrm>
          <a:off x="0" y="0"/>
          <a:ext cx="0" cy="0"/>
          <a:chOff x="0" y="0"/>
          <a:chExt cx="0" cy="0"/>
        </a:xfrm>
      </p:grpSpPr>
      <p:sp>
        <p:nvSpPr>
          <p:cNvPr id="32770" name="CasellaDiTesto 3"/>
          <p:cNvSpPr txBox="1">
            <a:spLocks noChangeArrowheads="1"/>
          </p:cNvSpPr>
          <p:nvPr/>
        </p:nvSpPr>
        <p:spPr bwMode="auto">
          <a:xfrm>
            <a:off x="142875" y="500063"/>
            <a:ext cx="8786813" cy="923925"/>
          </a:xfrm>
          <a:prstGeom prst="rect">
            <a:avLst/>
          </a:prstGeom>
          <a:noFill/>
          <a:ln w="9525">
            <a:noFill/>
            <a:miter lim="800000"/>
            <a:headEnd/>
            <a:tailEnd/>
          </a:ln>
        </p:spPr>
        <p:txBody>
          <a:bodyPr>
            <a:spAutoFit/>
          </a:bodyPr>
          <a:lstStyle/>
          <a:p>
            <a:r>
              <a:rPr lang="it-IT" dirty="0" err="1"/>
              <a:t>Since</a:t>
            </a:r>
            <a:r>
              <a:rPr lang="it-IT"/>
              <a:t> </a:t>
            </a:r>
            <a:r>
              <a:rPr lang="it-IT" smtClean="0"/>
              <a:t>1993 </a:t>
            </a:r>
            <a:r>
              <a:rPr lang="it-IT" dirty="0"/>
              <a:t>RV Urania </a:t>
            </a:r>
            <a:r>
              <a:rPr lang="it-IT" dirty="0" err="1"/>
              <a:t>has</a:t>
            </a:r>
            <a:r>
              <a:rPr lang="it-IT" dirty="0"/>
              <a:t> </a:t>
            </a:r>
            <a:r>
              <a:rPr lang="it-IT" dirty="0" err="1"/>
              <a:t>always</a:t>
            </a:r>
            <a:r>
              <a:rPr lang="it-IT" dirty="0"/>
              <a:t> </a:t>
            </a:r>
            <a:r>
              <a:rPr lang="it-IT" dirty="0" err="1"/>
              <a:t>been</a:t>
            </a:r>
            <a:r>
              <a:rPr lang="it-IT" dirty="0"/>
              <a:t> </a:t>
            </a:r>
            <a:r>
              <a:rPr lang="it-IT" dirty="0" err="1"/>
              <a:t>kept</a:t>
            </a:r>
            <a:r>
              <a:rPr lang="it-IT" dirty="0"/>
              <a:t> </a:t>
            </a:r>
            <a:r>
              <a:rPr lang="it-IT" dirty="0" err="1"/>
              <a:t>updated</a:t>
            </a:r>
            <a:r>
              <a:rPr lang="it-IT" dirty="0"/>
              <a:t> </a:t>
            </a:r>
            <a:r>
              <a:rPr lang="it-IT" dirty="0" err="1"/>
              <a:t>both</a:t>
            </a:r>
            <a:r>
              <a:rPr lang="it-IT" dirty="0"/>
              <a:t> </a:t>
            </a:r>
            <a:r>
              <a:rPr lang="it-IT" dirty="0" err="1"/>
              <a:t>for</a:t>
            </a:r>
            <a:r>
              <a:rPr lang="it-IT" dirty="0"/>
              <a:t> </a:t>
            </a:r>
            <a:r>
              <a:rPr lang="it-IT" dirty="0" err="1"/>
              <a:t>platform</a:t>
            </a:r>
            <a:r>
              <a:rPr lang="it-IT" dirty="0"/>
              <a:t> </a:t>
            </a:r>
            <a:r>
              <a:rPr lang="it-IT" dirty="0" err="1"/>
              <a:t>performances</a:t>
            </a:r>
            <a:r>
              <a:rPr lang="it-IT" dirty="0"/>
              <a:t>  and </a:t>
            </a:r>
            <a:r>
              <a:rPr lang="it-IT" dirty="0" err="1"/>
              <a:t>scientific</a:t>
            </a:r>
            <a:r>
              <a:rPr lang="it-IT" dirty="0"/>
              <a:t> </a:t>
            </a:r>
            <a:r>
              <a:rPr lang="it-IT" dirty="0" err="1"/>
              <a:t>equipments</a:t>
            </a:r>
            <a:r>
              <a:rPr lang="it-IT" dirty="0"/>
              <a:t>. An </a:t>
            </a:r>
            <a:r>
              <a:rPr lang="it-IT" dirty="0" err="1" smtClean="0"/>
              <a:t>example</a:t>
            </a:r>
            <a:r>
              <a:rPr lang="it-IT" dirty="0" smtClean="0"/>
              <a:t> </a:t>
            </a:r>
            <a:r>
              <a:rPr lang="it-IT" dirty="0" err="1" smtClean="0"/>
              <a:t>of</a:t>
            </a:r>
            <a:r>
              <a:rPr lang="it-IT" dirty="0" smtClean="0"/>
              <a:t> </a:t>
            </a:r>
            <a:r>
              <a:rPr lang="it-IT" dirty="0" err="1" smtClean="0"/>
              <a:t>this</a:t>
            </a:r>
            <a:r>
              <a:rPr lang="it-IT" dirty="0" smtClean="0"/>
              <a:t> </a:t>
            </a:r>
            <a:r>
              <a:rPr lang="it-IT" dirty="0" err="1" smtClean="0"/>
              <a:t>continuos</a:t>
            </a:r>
            <a:r>
              <a:rPr lang="it-IT" dirty="0" smtClean="0"/>
              <a:t> </a:t>
            </a:r>
            <a:r>
              <a:rPr lang="it-IT" dirty="0" err="1" smtClean="0"/>
              <a:t>evolution</a:t>
            </a:r>
            <a:r>
              <a:rPr lang="it-IT" dirty="0" smtClean="0"/>
              <a:t> </a:t>
            </a:r>
            <a:r>
              <a:rPr lang="it-IT" dirty="0" err="1" smtClean="0"/>
              <a:t>is</a:t>
            </a:r>
            <a:r>
              <a:rPr lang="it-IT" dirty="0" smtClean="0"/>
              <a:t> the </a:t>
            </a:r>
            <a:r>
              <a:rPr lang="it-IT" dirty="0" err="1" smtClean="0"/>
              <a:t>multibeam</a:t>
            </a:r>
            <a:r>
              <a:rPr lang="it-IT" dirty="0" smtClean="0"/>
              <a:t> </a:t>
            </a:r>
            <a:r>
              <a:rPr lang="it-IT" dirty="0" err="1" smtClean="0"/>
              <a:t>installation</a:t>
            </a:r>
            <a:r>
              <a:rPr lang="it-IT" dirty="0" smtClean="0"/>
              <a:t> </a:t>
            </a:r>
            <a:r>
              <a:rPr lang="it-IT" dirty="0"/>
              <a:t>under the </a:t>
            </a:r>
            <a:r>
              <a:rPr lang="it-IT" dirty="0" err="1"/>
              <a:t>hull</a:t>
            </a:r>
            <a:r>
              <a:rPr lang="it-IT" dirty="0"/>
              <a:t>:</a:t>
            </a:r>
          </a:p>
        </p:txBody>
      </p:sp>
      <p:pic>
        <p:nvPicPr>
          <p:cNvPr id="9" name="Immagine 8" descr="PICT0100.JPG"/>
          <p:cNvPicPr>
            <a:picLocks noChangeAspect="1"/>
          </p:cNvPicPr>
          <p:nvPr/>
        </p:nvPicPr>
        <p:blipFill>
          <a:blip r:embed="rId2"/>
          <a:srcRect/>
          <a:stretch>
            <a:fillRect/>
          </a:stretch>
        </p:blipFill>
        <p:spPr bwMode="auto">
          <a:xfrm>
            <a:off x="4786313" y="1285875"/>
            <a:ext cx="3500437" cy="2625725"/>
          </a:xfrm>
          <a:prstGeom prst="rect">
            <a:avLst/>
          </a:prstGeom>
          <a:noFill/>
          <a:ln w="9525">
            <a:noFill/>
            <a:miter lim="800000"/>
            <a:headEnd/>
            <a:tailEnd/>
          </a:ln>
        </p:spPr>
      </p:pic>
      <p:pic>
        <p:nvPicPr>
          <p:cNvPr id="11" name="Immagine 10" descr="dic2008_5600.JPG"/>
          <p:cNvPicPr>
            <a:picLocks noChangeAspect="1"/>
          </p:cNvPicPr>
          <p:nvPr/>
        </p:nvPicPr>
        <p:blipFill>
          <a:blip r:embed="rId3"/>
          <a:srcRect/>
          <a:stretch>
            <a:fillRect/>
          </a:stretch>
        </p:blipFill>
        <p:spPr bwMode="auto">
          <a:xfrm>
            <a:off x="2857500" y="2214563"/>
            <a:ext cx="4235450" cy="3176587"/>
          </a:xfrm>
          <a:prstGeom prst="rect">
            <a:avLst/>
          </a:prstGeom>
          <a:noFill/>
          <a:ln w="9525">
            <a:noFill/>
            <a:miter lim="800000"/>
            <a:headEnd/>
            <a:tailEnd/>
          </a:ln>
        </p:spPr>
      </p:pic>
      <p:sp>
        <p:nvSpPr>
          <p:cNvPr id="12" name="CasellaDiTesto 11"/>
          <p:cNvSpPr txBox="1">
            <a:spLocks noChangeArrowheads="1"/>
          </p:cNvSpPr>
          <p:nvPr/>
        </p:nvSpPr>
        <p:spPr bwMode="auto">
          <a:xfrm>
            <a:off x="2857500" y="2214563"/>
            <a:ext cx="3216275" cy="338137"/>
          </a:xfrm>
          <a:prstGeom prst="rect">
            <a:avLst/>
          </a:prstGeom>
          <a:noFill/>
          <a:ln w="9525">
            <a:noFill/>
            <a:miter lim="800000"/>
            <a:headEnd/>
            <a:tailEnd/>
          </a:ln>
        </p:spPr>
        <p:txBody>
          <a:bodyPr wrap="none">
            <a:spAutoFit/>
          </a:bodyPr>
          <a:lstStyle/>
          <a:p>
            <a:r>
              <a:rPr lang="it-IT" sz="1600"/>
              <a:t>Pod Multibeam installation - 2008</a:t>
            </a:r>
          </a:p>
        </p:txBody>
      </p:sp>
      <p:pic>
        <p:nvPicPr>
          <p:cNvPr id="13" name="Immagine 12" descr="20130323_142250.jpg"/>
          <p:cNvPicPr>
            <a:picLocks noChangeAspect="1"/>
          </p:cNvPicPr>
          <p:nvPr/>
        </p:nvPicPr>
        <p:blipFill>
          <a:blip r:embed="rId4"/>
          <a:srcRect/>
          <a:stretch>
            <a:fillRect/>
          </a:stretch>
        </p:blipFill>
        <p:spPr bwMode="auto">
          <a:xfrm>
            <a:off x="500063" y="3463925"/>
            <a:ext cx="4214812" cy="3162300"/>
          </a:xfrm>
          <a:prstGeom prst="rect">
            <a:avLst/>
          </a:prstGeom>
          <a:noFill/>
          <a:ln w="9525">
            <a:noFill/>
            <a:miter lim="800000"/>
            <a:headEnd/>
            <a:tailEnd/>
          </a:ln>
        </p:spPr>
      </p:pic>
      <p:sp>
        <p:nvSpPr>
          <p:cNvPr id="14" name="CasellaDiTesto 13"/>
          <p:cNvSpPr txBox="1">
            <a:spLocks noChangeArrowheads="1"/>
          </p:cNvSpPr>
          <p:nvPr/>
        </p:nvSpPr>
        <p:spPr bwMode="auto">
          <a:xfrm>
            <a:off x="500063" y="6215063"/>
            <a:ext cx="4113627" cy="338554"/>
          </a:xfrm>
          <a:prstGeom prst="rect">
            <a:avLst/>
          </a:prstGeom>
          <a:noFill/>
          <a:ln w="9525">
            <a:noFill/>
            <a:miter lim="800000"/>
            <a:headEnd/>
            <a:tailEnd/>
          </a:ln>
        </p:spPr>
        <p:txBody>
          <a:bodyPr wrap="none">
            <a:spAutoFit/>
          </a:bodyPr>
          <a:lstStyle/>
          <a:p>
            <a:r>
              <a:rPr lang="it-IT" sz="1600" b="1" dirty="0">
                <a:solidFill>
                  <a:srgbClr val="FFC000"/>
                </a:solidFill>
              </a:rPr>
              <a:t>2 </a:t>
            </a:r>
            <a:r>
              <a:rPr lang="it-IT" sz="1600" b="1" dirty="0" err="1">
                <a:solidFill>
                  <a:srgbClr val="FFC000"/>
                </a:solidFill>
              </a:rPr>
              <a:t>Multibeams</a:t>
            </a:r>
            <a:r>
              <a:rPr lang="it-IT" sz="1600" b="1" dirty="0">
                <a:solidFill>
                  <a:srgbClr val="FFC000"/>
                </a:solidFill>
              </a:rPr>
              <a:t> in 1 </a:t>
            </a:r>
            <a:r>
              <a:rPr lang="it-IT" sz="1600" b="1" dirty="0" err="1">
                <a:solidFill>
                  <a:srgbClr val="FFC000"/>
                </a:solidFill>
              </a:rPr>
              <a:t>pod</a:t>
            </a:r>
            <a:r>
              <a:rPr lang="it-IT" sz="1600" b="1" dirty="0">
                <a:solidFill>
                  <a:srgbClr val="FFC000"/>
                </a:solidFill>
              </a:rPr>
              <a:t> </a:t>
            </a:r>
            <a:r>
              <a:rPr lang="it-IT" sz="1600" b="1" dirty="0" err="1">
                <a:solidFill>
                  <a:srgbClr val="FFC000"/>
                </a:solidFill>
              </a:rPr>
              <a:t>installation</a:t>
            </a:r>
            <a:r>
              <a:rPr lang="it-IT" sz="1600" b="1" dirty="0">
                <a:solidFill>
                  <a:srgbClr val="FFC000"/>
                </a:solidFill>
              </a:rPr>
              <a:t> - 2013</a:t>
            </a: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7" name="Immagine 16" descr="MINERVA UNO ag_001.jpg"/>
            <p:cNvPicPr>
              <a:picLocks noChangeAspect="1"/>
            </p:cNvPicPr>
            <p:nvPr/>
          </p:nvPicPr>
          <p:blipFill>
            <a:blip r:embed="rId5">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8" name="Immagine 17" descr="URANIA LONG NOW_001.jpg"/>
            <p:cNvPicPr>
              <a:picLocks noChangeAspect="1"/>
            </p:cNvPicPr>
            <p:nvPr/>
          </p:nvPicPr>
          <p:blipFill>
            <a:blip r:embed="rId6">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9" name="Immagine 4" descr="Logo Sopromar nuovo.jpg"/>
            <p:cNvPicPr>
              <a:picLocks noChangeAspect="1"/>
            </p:cNvPicPr>
            <p:nvPr/>
          </p:nvPicPr>
          <p:blipFill>
            <a:blip r:embed="rId7"/>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
        <p:nvSpPr>
          <p:cNvPr id="10" name="CasellaDiTesto 9"/>
          <p:cNvSpPr txBox="1">
            <a:spLocks noChangeArrowheads="1"/>
          </p:cNvSpPr>
          <p:nvPr/>
        </p:nvSpPr>
        <p:spPr bwMode="auto">
          <a:xfrm>
            <a:off x="4786313" y="1285875"/>
            <a:ext cx="3589337" cy="369888"/>
          </a:xfrm>
          <a:prstGeom prst="rect">
            <a:avLst/>
          </a:prstGeom>
          <a:noFill/>
          <a:ln w="9525">
            <a:noFill/>
            <a:miter lim="800000"/>
            <a:headEnd/>
            <a:tailEnd/>
          </a:ln>
        </p:spPr>
        <p:txBody>
          <a:bodyPr wrap="none">
            <a:spAutoFit/>
          </a:bodyPr>
          <a:lstStyle/>
          <a:p>
            <a:r>
              <a:rPr lang="it-IT"/>
              <a:t>“</a:t>
            </a:r>
            <a:r>
              <a:rPr lang="it-IT" sz="1600"/>
              <a:t>Naked” Multibeam installation - 2005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4)">
                                      <p:cBhvr>
                                        <p:cTn id="7" dur="1000"/>
                                        <p:tgtEl>
                                          <p:spTgt spid="9"/>
                                        </p:tgtEl>
                                      </p:cBhvr>
                                    </p:animEffect>
                                  </p:childTnLst>
                                </p:cTn>
                              </p:par>
                              <p:par>
                                <p:cTn id="8" presetID="21"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heel(4)">
                                      <p:cBhvr>
                                        <p:cTn id="10" dur="2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4"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heel(4)">
                                      <p:cBhvr>
                                        <p:cTn id="15" dur="1000"/>
                                        <p:tgtEl>
                                          <p:spTgt spid="11"/>
                                        </p:tgtEl>
                                      </p:cBhvr>
                                    </p:animEffect>
                                  </p:childTnLst>
                                </p:cTn>
                              </p:par>
                              <p:par>
                                <p:cTn id="16" presetID="21" presetClass="entr" presetSubtype="4"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4)">
                                      <p:cBhvr>
                                        <p:cTn id="18" dur="10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heel(4)">
                                      <p:cBhvr>
                                        <p:cTn id="23" dur="2000"/>
                                        <p:tgtEl>
                                          <p:spTgt spid="13"/>
                                        </p:tgtEl>
                                      </p:cBhvr>
                                    </p:animEffect>
                                  </p:childTnLst>
                                </p:cTn>
                              </p:par>
                              <p:par>
                                <p:cTn id="24" presetID="21"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heel(4)">
                                      <p:cBhvr>
                                        <p:cTn id="2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CCFF99"/>
        </a:solidFill>
        <a:effectLst/>
      </p:bgPr>
    </p:bg>
    <p:spTree>
      <p:nvGrpSpPr>
        <p:cNvPr id="1" name=""/>
        <p:cNvGrpSpPr/>
        <p:nvPr/>
      </p:nvGrpSpPr>
      <p:grpSpPr>
        <a:xfrm>
          <a:off x="0" y="0"/>
          <a:ext cx="0" cy="0"/>
          <a:chOff x="0" y="0"/>
          <a:chExt cx="0" cy="0"/>
        </a:xfrm>
      </p:grpSpPr>
      <p:pic>
        <p:nvPicPr>
          <p:cNvPr id="33794" name="Immagine 3" descr="fossa_matapan_01_5101m.png"/>
          <p:cNvPicPr>
            <a:picLocks noChangeAspect="1"/>
          </p:cNvPicPr>
          <p:nvPr/>
        </p:nvPicPr>
        <p:blipFill>
          <a:blip r:embed="rId2"/>
          <a:srcRect/>
          <a:stretch>
            <a:fillRect/>
          </a:stretch>
        </p:blipFill>
        <p:spPr bwMode="auto">
          <a:xfrm>
            <a:off x="4572000" y="0"/>
            <a:ext cx="4572000" cy="3648075"/>
          </a:xfrm>
          <a:prstGeom prst="rect">
            <a:avLst/>
          </a:prstGeom>
          <a:noFill/>
          <a:ln w="9525">
            <a:noFill/>
            <a:miter lim="800000"/>
            <a:headEnd/>
            <a:tailEnd/>
          </a:ln>
        </p:spPr>
      </p:pic>
      <p:sp>
        <p:nvSpPr>
          <p:cNvPr id="33795" name="CasellaDiTesto 4"/>
          <p:cNvSpPr txBox="1">
            <a:spLocks noChangeArrowheads="1"/>
          </p:cNvSpPr>
          <p:nvPr/>
        </p:nvSpPr>
        <p:spPr bwMode="auto">
          <a:xfrm>
            <a:off x="214313" y="357188"/>
            <a:ext cx="4286250" cy="2032000"/>
          </a:xfrm>
          <a:prstGeom prst="rect">
            <a:avLst/>
          </a:prstGeom>
          <a:noFill/>
          <a:ln w="9525">
            <a:noFill/>
            <a:miter lim="800000"/>
            <a:headEnd/>
            <a:tailEnd/>
          </a:ln>
        </p:spPr>
        <p:txBody>
          <a:bodyPr>
            <a:spAutoFit/>
          </a:bodyPr>
          <a:lstStyle/>
          <a:p>
            <a:pPr algn="just"/>
            <a:r>
              <a:rPr lang="it-IT"/>
              <a:t>The efficiency of the last multibeam installation is witnessed by the results: Matapan Deep, the lowest point in the Mediterranean surveied at 7 knots. Multibeam Kongsberg EM 302. Image courtesy of L.Gasperini and G.Bortoluzzi (ISMAR Bologna)</a:t>
            </a:r>
          </a:p>
        </p:txBody>
      </p:sp>
      <p:pic>
        <p:nvPicPr>
          <p:cNvPr id="33796" name="Immagine 5" descr="ferdinandea_2.jpg"/>
          <p:cNvPicPr>
            <a:picLocks noChangeAspect="1"/>
          </p:cNvPicPr>
          <p:nvPr/>
        </p:nvPicPr>
        <p:blipFill>
          <a:blip r:embed="rId3"/>
          <a:srcRect/>
          <a:stretch>
            <a:fillRect/>
          </a:stretch>
        </p:blipFill>
        <p:spPr bwMode="auto">
          <a:xfrm>
            <a:off x="0" y="2500313"/>
            <a:ext cx="3386138" cy="4357687"/>
          </a:xfrm>
          <a:prstGeom prst="rect">
            <a:avLst/>
          </a:prstGeom>
          <a:noFill/>
          <a:ln w="9525">
            <a:noFill/>
            <a:miter lim="800000"/>
            <a:headEnd/>
            <a:tailEnd/>
          </a:ln>
        </p:spPr>
      </p:pic>
      <p:sp>
        <p:nvSpPr>
          <p:cNvPr id="33797" name="CasellaDiTesto 6"/>
          <p:cNvSpPr txBox="1">
            <a:spLocks noChangeArrowheads="1"/>
          </p:cNvSpPr>
          <p:nvPr/>
        </p:nvSpPr>
        <p:spPr bwMode="auto">
          <a:xfrm>
            <a:off x="3643313" y="3857625"/>
            <a:ext cx="4286250" cy="1754188"/>
          </a:xfrm>
          <a:prstGeom prst="rect">
            <a:avLst/>
          </a:prstGeom>
          <a:noFill/>
          <a:ln w="9525">
            <a:noFill/>
            <a:miter lim="800000"/>
            <a:headEnd/>
            <a:tailEnd/>
          </a:ln>
        </p:spPr>
        <p:txBody>
          <a:bodyPr>
            <a:spAutoFit/>
          </a:bodyPr>
          <a:lstStyle/>
          <a:p>
            <a:pPr algn="just"/>
            <a:r>
              <a:rPr lang="it-IT" dirty="0"/>
              <a:t>Isola </a:t>
            </a:r>
            <a:r>
              <a:rPr lang="it-IT" dirty="0" err="1"/>
              <a:t>Ferdinandea</a:t>
            </a:r>
            <a:r>
              <a:rPr lang="it-IT" dirty="0"/>
              <a:t> </a:t>
            </a:r>
            <a:r>
              <a:rPr lang="it-IT" dirty="0" err="1"/>
              <a:t>aka</a:t>
            </a:r>
            <a:r>
              <a:rPr lang="it-IT" dirty="0"/>
              <a:t> Graham </a:t>
            </a:r>
            <a:r>
              <a:rPr lang="it-IT" dirty="0" err="1"/>
              <a:t>bank</a:t>
            </a:r>
            <a:r>
              <a:rPr lang="it-IT" dirty="0"/>
              <a:t> </a:t>
            </a:r>
            <a:r>
              <a:rPr lang="it-IT" dirty="0" err="1"/>
              <a:t>aka</a:t>
            </a:r>
            <a:r>
              <a:rPr lang="it-IT" dirty="0"/>
              <a:t> </a:t>
            </a:r>
            <a:r>
              <a:rPr lang="it-IT" dirty="0" err="1"/>
              <a:t>Ile</a:t>
            </a:r>
            <a:r>
              <a:rPr lang="it-IT" dirty="0"/>
              <a:t> </a:t>
            </a:r>
            <a:r>
              <a:rPr lang="it-IT" dirty="0" smtClean="0"/>
              <a:t>Julie, </a:t>
            </a:r>
            <a:r>
              <a:rPr lang="it-IT" dirty="0"/>
              <a:t>a </a:t>
            </a:r>
            <a:r>
              <a:rPr lang="it-IT" dirty="0" err="1"/>
              <a:t>former</a:t>
            </a:r>
            <a:r>
              <a:rPr lang="it-IT" dirty="0"/>
              <a:t> </a:t>
            </a:r>
            <a:r>
              <a:rPr lang="it-IT" dirty="0" err="1"/>
              <a:t>volcano</a:t>
            </a:r>
            <a:r>
              <a:rPr lang="it-IT" dirty="0"/>
              <a:t> in </a:t>
            </a:r>
            <a:r>
              <a:rPr lang="it-IT" dirty="0" err="1"/>
              <a:t>Sicily</a:t>
            </a:r>
            <a:r>
              <a:rPr lang="it-IT" dirty="0"/>
              <a:t> </a:t>
            </a:r>
            <a:r>
              <a:rPr lang="it-IT" dirty="0" err="1"/>
              <a:t>Straits</a:t>
            </a:r>
            <a:r>
              <a:rPr lang="it-IT" dirty="0"/>
              <a:t>, </a:t>
            </a:r>
            <a:r>
              <a:rPr lang="it-IT" dirty="0" err="1"/>
              <a:t>one</a:t>
            </a:r>
            <a:r>
              <a:rPr lang="it-IT" dirty="0"/>
              <a:t> </a:t>
            </a:r>
            <a:r>
              <a:rPr lang="it-IT" dirty="0" err="1"/>
              <a:t>of</a:t>
            </a:r>
            <a:r>
              <a:rPr lang="it-IT" dirty="0"/>
              <a:t> the </a:t>
            </a:r>
            <a:r>
              <a:rPr lang="it-IT" dirty="0" err="1"/>
              <a:t>highest</a:t>
            </a:r>
            <a:r>
              <a:rPr lang="it-IT" dirty="0"/>
              <a:t> </a:t>
            </a:r>
            <a:r>
              <a:rPr lang="it-IT" dirty="0" err="1"/>
              <a:t>points</a:t>
            </a:r>
            <a:r>
              <a:rPr lang="it-IT" dirty="0"/>
              <a:t> in the </a:t>
            </a:r>
            <a:r>
              <a:rPr lang="it-IT" dirty="0" err="1"/>
              <a:t>Mediterranean</a:t>
            </a:r>
            <a:r>
              <a:rPr lang="it-IT" dirty="0"/>
              <a:t>. </a:t>
            </a:r>
            <a:r>
              <a:rPr lang="it-IT" dirty="0" err="1"/>
              <a:t>Multibeam</a:t>
            </a:r>
            <a:r>
              <a:rPr lang="it-IT" dirty="0"/>
              <a:t> </a:t>
            </a:r>
            <a:r>
              <a:rPr lang="it-IT" dirty="0" err="1"/>
              <a:t>Kongsberg</a:t>
            </a:r>
            <a:r>
              <a:rPr lang="it-IT" dirty="0"/>
              <a:t> EM 710. </a:t>
            </a:r>
            <a:r>
              <a:rPr lang="it-IT" dirty="0" err="1"/>
              <a:t>Image</a:t>
            </a:r>
            <a:r>
              <a:rPr lang="it-IT" dirty="0"/>
              <a:t> </a:t>
            </a:r>
            <a:r>
              <a:rPr lang="it-IT" dirty="0" err="1"/>
              <a:t>courtesy</a:t>
            </a:r>
            <a:r>
              <a:rPr lang="it-IT" dirty="0"/>
              <a:t> </a:t>
            </a:r>
            <a:r>
              <a:rPr lang="it-IT" dirty="0" err="1"/>
              <a:t>of</a:t>
            </a:r>
            <a:r>
              <a:rPr lang="it-IT" dirty="0"/>
              <a:t> </a:t>
            </a:r>
            <a:r>
              <a:rPr lang="it-IT" dirty="0" err="1"/>
              <a:t>S.Passaro</a:t>
            </a:r>
            <a:r>
              <a:rPr lang="it-IT" dirty="0"/>
              <a:t> and </a:t>
            </a:r>
            <a:r>
              <a:rPr lang="it-IT" dirty="0" err="1"/>
              <a:t>M.Sprovieri</a:t>
            </a:r>
            <a:r>
              <a:rPr lang="it-IT" dirty="0"/>
              <a:t> (IAMC Napoli)</a:t>
            </a: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7" name="Immagine 6" descr="MINERVA UNO ag_001.jpg"/>
            <p:cNvPicPr>
              <a:picLocks noChangeAspect="1"/>
            </p:cNvPicPr>
            <p:nvPr/>
          </p:nvPicPr>
          <p:blipFill>
            <a:blip r:embed="rId4">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8" name="Immagine 7" descr="URANIA LONG NOW_001.jpg"/>
            <p:cNvPicPr>
              <a:picLocks noChangeAspect="1"/>
            </p:cNvPicPr>
            <p:nvPr/>
          </p:nvPicPr>
          <p:blipFill>
            <a:blip r:embed="rId5">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9" name="Immagine 4" descr="Logo Sopromar nuovo.jpg"/>
            <p:cNvPicPr>
              <a:picLocks noChangeAspect="1"/>
            </p:cNvPicPr>
            <p:nvPr/>
          </p:nvPicPr>
          <p:blipFill>
            <a:blip r:embed="rId6"/>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
        <p:nvSpPr>
          <p:cNvPr id="10" name="CasellaDiTesto 9"/>
          <p:cNvSpPr txBox="1">
            <a:spLocks noChangeArrowheads="1"/>
          </p:cNvSpPr>
          <p:nvPr/>
        </p:nvSpPr>
        <p:spPr bwMode="auto">
          <a:xfrm>
            <a:off x="4786313" y="5786438"/>
            <a:ext cx="3886200" cy="369887"/>
          </a:xfrm>
          <a:prstGeom prst="rect">
            <a:avLst/>
          </a:prstGeom>
          <a:noFill/>
          <a:ln w="9525">
            <a:noFill/>
            <a:miter lim="800000"/>
            <a:headEnd/>
            <a:tailEnd/>
          </a:ln>
        </p:spPr>
        <p:txBody>
          <a:bodyPr wrap="none">
            <a:spAutoFit/>
          </a:bodyPr>
          <a:lstStyle/>
          <a:p>
            <a:r>
              <a:rPr lang="it-IT"/>
              <a:t>…but what is doing RV Urania now?</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CCFF99"/>
        </a:solidFill>
        <a:effectLst/>
      </p:bgPr>
    </p:bg>
    <p:spTree>
      <p:nvGrpSpPr>
        <p:cNvPr id="1" name=""/>
        <p:cNvGrpSpPr/>
        <p:nvPr/>
      </p:nvGrpSpPr>
      <p:grpSpPr>
        <a:xfrm>
          <a:off x="0" y="0"/>
          <a:ext cx="0" cy="0"/>
          <a:chOff x="0" y="0"/>
          <a:chExt cx="0" cy="0"/>
        </a:xfrm>
      </p:grpSpPr>
      <p:pic>
        <p:nvPicPr>
          <p:cNvPr id="34818" name="Immagine 4" descr="DSCN9814.JPG"/>
          <p:cNvPicPr>
            <a:picLocks noChangeAspect="1"/>
          </p:cNvPicPr>
          <p:nvPr/>
        </p:nvPicPr>
        <p:blipFill>
          <a:blip r:embed="rId2"/>
          <a:srcRect/>
          <a:stretch>
            <a:fillRect/>
          </a:stretch>
        </p:blipFill>
        <p:spPr bwMode="auto">
          <a:xfrm>
            <a:off x="1000125" y="1204913"/>
            <a:ext cx="6680200" cy="5010150"/>
          </a:xfrm>
          <a:prstGeom prst="rect">
            <a:avLst/>
          </a:prstGeom>
          <a:noFill/>
          <a:ln w="9525">
            <a:noFill/>
            <a:miter lim="800000"/>
            <a:headEnd/>
            <a:tailEnd/>
          </a:ln>
        </p:spPr>
      </p:pic>
      <p:sp>
        <p:nvSpPr>
          <p:cNvPr id="34819" name="CasellaDiTesto 5"/>
          <p:cNvSpPr txBox="1">
            <a:spLocks noChangeArrowheads="1"/>
          </p:cNvSpPr>
          <p:nvPr/>
        </p:nvSpPr>
        <p:spPr bwMode="auto">
          <a:xfrm>
            <a:off x="500063" y="500063"/>
            <a:ext cx="7929562" cy="646112"/>
          </a:xfrm>
          <a:prstGeom prst="rect">
            <a:avLst/>
          </a:prstGeom>
          <a:noFill/>
          <a:ln w="9525">
            <a:noFill/>
            <a:miter lim="800000"/>
            <a:headEnd/>
            <a:tailEnd/>
          </a:ln>
        </p:spPr>
        <p:txBody>
          <a:bodyPr>
            <a:spAutoFit/>
          </a:bodyPr>
          <a:lstStyle/>
          <a:p>
            <a:r>
              <a:rPr lang="it-IT"/>
              <a:t>This picture has been taken last week in Naples.  Please note the reduced clearance between multibeam structure and drydock bottom.</a:t>
            </a: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5" name="Immagine 4"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6" name="Immagine 5"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7"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
        <p:nvSpPr>
          <p:cNvPr id="10" name="Ovale 9"/>
          <p:cNvSpPr/>
          <p:nvPr/>
        </p:nvSpPr>
        <p:spPr>
          <a:xfrm>
            <a:off x="5786438" y="3429000"/>
            <a:ext cx="714375" cy="6429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utoRev="1" fill="hold" grpId="0" nodeType="clickEffect">
                                  <p:stCondLst>
                                    <p:cond delay="0"/>
                                  </p:stCondLst>
                                  <p:childTnLst>
                                    <p:animScale>
                                      <p:cBhvr>
                                        <p:cTn id="6" dur="2000" fill="hold"/>
                                        <p:tgtEl>
                                          <p:spTgt spid="10"/>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l="-14000" r="-14000"/>
          </a:stretch>
        </a:blipFill>
        <a:effectLst/>
      </p:bgPr>
    </p:bg>
    <p:spTree>
      <p:nvGrpSpPr>
        <p:cNvPr id="1" name=""/>
        <p:cNvGrpSpPr/>
        <p:nvPr/>
      </p:nvGrpSpPr>
      <p:grpSpPr>
        <a:xfrm>
          <a:off x="0" y="0"/>
          <a:ext cx="0" cy="0"/>
          <a:chOff x="0" y="0"/>
          <a:chExt cx="0" cy="0"/>
        </a:xfrm>
      </p:grpSpPr>
      <p:pic>
        <p:nvPicPr>
          <p:cNvPr id="34820" name="Immagine 6" descr="lidarDSC00086.JPG"/>
          <p:cNvPicPr>
            <a:picLocks noChangeAspect="1"/>
          </p:cNvPicPr>
          <p:nvPr/>
        </p:nvPicPr>
        <p:blipFill>
          <a:blip r:embed="rId4"/>
          <a:srcRect/>
          <a:stretch>
            <a:fillRect/>
          </a:stretch>
        </p:blipFill>
        <p:spPr bwMode="auto">
          <a:xfrm>
            <a:off x="5340350" y="3714750"/>
            <a:ext cx="3803650" cy="2143125"/>
          </a:xfrm>
          <a:prstGeom prst="rect">
            <a:avLst/>
          </a:prstGeom>
          <a:noFill/>
          <a:ln w="9525">
            <a:noFill/>
            <a:miter lim="800000"/>
            <a:headEnd/>
            <a:tailEnd/>
          </a:ln>
        </p:spPr>
      </p:pic>
      <p:pic>
        <p:nvPicPr>
          <p:cNvPr id="34821" name="Immagine 7" descr="lidarDSC00046.JPG"/>
          <p:cNvPicPr>
            <a:picLocks noChangeAspect="1"/>
          </p:cNvPicPr>
          <p:nvPr/>
        </p:nvPicPr>
        <p:blipFill>
          <a:blip r:embed="rId5"/>
          <a:srcRect/>
          <a:stretch>
            <a:fillRect/>
          </a:stretch>
        </p:blipFill>
        <p:spPr bwMode="auto">
          <a:xfrm>
            <a:off x="5357813" y="1285875"/>
            <a:ext cx="3786187" cy="2133600"/>
          </a:xfrm>
          <a:prstGeom prst="rect">
            <a:avLst/>
          </a:prstGeom>
          <a:noFill/>
          <a:ln w="9525">
            <a:noFill/>
            <a:miter lim="800000"/>
            <a:headEnd/>
            <a:tailEnd/>
          </a:ln>
        </p:spPr>
      </p:pic>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7" name="Immagine 6" descr="MINERVA UNO ag_001.jpg"/>
            <p:cNvPicPr>
              <a:picLocks noChangeAspect="1"/>
            </p:cNvPicPr>
            <p:nvPr/>
          </p:nvPicPr>
          <p:blipFill>
            <a:blip r:embed="rId6">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8" name="Immagine 7" descr="URANIA LONG NOW_001.jpg"/>
            <p:cNvPicPr>
              <a:picLocks noChangeAspect="1"/>
            </p:cNvPicPr>
            <p:nvPr/>
          </p:nvPicPr>
          <p:blipFill>
            <a:blip r:embed="rId7">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9" name="Immagine 4" descr="Logo Sopromar nuovo.jpg"/>
            <p:cNvPicPr>
              <a:picLocks noChangeAspect="1"/>
            </p:cNvPicPr>
            <p:nvPr/>
          </p:nvPicPr>
          <p:blipFill>
            <a:blip r:embed="rId8"/>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
        <p:nvSpPr>
          <p:cNvPr id="10" name="Arrotonda angolo diagonale rettangolo 9"/>
          <p:cNvSpPr/>
          <p:nvPr/>
        </p:nvSpPr>
        <p:spPr>
          <a:xfrm>
            <a:off x="142875" y="214313"/>
            <a:ext cx="8858250" cy="785812"/>
          </a:xfrm>
          <a:prstGeom prst="round2DiagRect">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5846" name="CasellaDiTesto 3"/>
          <p:cNvSpPr txBox="1">
            <a:spLocks noChangeArrowheads="1"/>
          </p:cNvSpPr>
          <p:nvPr/>
        </p:nvSpPr>
        <p:spPr bwMode="auto">
          <a:xfrm>
            <a:off x="142875" y="285750"/>
            <a:ext cx="8640763" cy="646113"/>
          </a:xfrm>
          <a:prstGeom prst="rect">
            <a:avLst/>
          </a:prstGeom>
          <a:noFill/>
          <a:ln w="9525">
            <a:noFill/>
            <a:miter lim="800000"/>
            <a:headEnd/>
            <a:tailEnd/>
          </a:ln>
        </p:spPr>
        <p:txBody>
          <a:bodyPr>
            <a:spAutoFit/>
          </a:bodyPr>
          <a:lstStyle/>
          <a:p>
            <a:pPr algn="ctr"/>
            <a:r>
              <a:rPr lang="it-IT"/>
              <a:t>RV Urania is currently in dry dock where she is undergoing preparatory operations linked to her lenghtening . </a:t>
            </a:r>
          </a:p>
        </p:txBody>
      </p:sp>
      <p:grpSp>
        <p:nvGrpSpPr>
          <p:cNvPr id="12" name="Gruppo 11"/>
          <p:cNvGrpSpPr/>
          <p:nvPr/>
        </p:nvGrpSpPr>
        <p:grpSpPr>
          <a:xfrm>
            <a:off x="0" y="5000625"/>
            <a:ext cx="4572000" cy="1500188"/>
            <a:chOff x="0" y="5000625"/>
            <a:chExt cx="4572000" cy="1500188"/>
          </a:xfrm>
        </p:grpSpPr>
        <p:sp>
          <p:nvSpPr>
            <p:cNvPr id="11" name="Arrotonda angolo diagonale rettangolo 10"/>
            <p:cNvSpPr/>
            <p:nvPr/>
          </p:nvSpPr>
          <p:spPr>
            <a:xfrm>
              <a:off x="0" y="5000625"/>
              <a:ext cx="4572000" cy="1500188"/>
            </a:xfrm>
            <a:prstGeom prst="round2DiagRect">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34819" name="CasellaDiTesto 4"/>
            <p:cNvSpPr txBox="1">
              <a:spLocks noChangeArrowheads="1"/>
            </p:cNvSpPr>
            <p:nvPr/>
          </p:nvSpPr>
          <p:spPr bwMode="auto">
            <a:xfrm>
              <a:off x="0" y="5000625"/>
              <a:ext cx="4500563" cy="1477963"/>
            </a:xfrm>
            <a:prstGeom prst="rect">
              <a:avLst/>
            </a:prstGeom>
            <a:noFill/>
            <a:ln w="9525">
              <a:noFill/>
              <a:miter lim="800000"/>
              <a:headEnd/>
              <a:tailEnd/>
            </a:ln>
          </p:spPr>
          <p:txBody>
            <a:bodyPr>
              <a:spAutoFit/>
            </a:bodyPr>
            <a:lstStyle/>
            <a:p>
              <a:r>
                <a:rPr lang="it-IT" dirty="0" err="1"/>
                <a:t>Particularly</a:t>
              </a:r>
              <a:r>
                <a:rPr lang="it-IT" dirty="0"/>
                <a:t>, a laser scanner </a:t>
              </a:r>
              <a:r>
                <a:rPr lang="it-IT" dirty="0" err="1"/>
                <a:t>survey</a:t>
              </a:r>
              <a:r>
                <a:rPr lang="it-IT" dirty="0"/>
                <a:t> </a:t>
              </a:r>
              <a:r>
                <a:rPr lang="it-IT" dirty="0" err="1"/>
                <a:t>has</a:t>
              </a:r>
              <a:r>
                <a:rPr lang="it-IT" dirty="0"/>
                <a:t> </a:t>
              </a:r>
              <a:r>
                <a:rPr lang="it-IT" dirty="0" err="1"/>
                <a:t>been</a:t>
              </a:r>
              <a:r>
                <a:rPr lang="it-IT" dirty="0"/>
                <a:t> </a:t>
              </a:r>
              <a:r>
                <a:rPr lang="it-IT" dirty="0" err="1"/>
                <a:t>run</a:t>
              </a:r>
              <a:r>
                <a:rPr lang="it-IT" dirty="0"/>
                <a:t> </a:t>
              </a:r>
              <a:r>
                <a:rPr lang="it-IT" dirty="0" err="1"/>
                <a:t>to</a:t>
              </a:r>
              <a:r>
                <a:rPr lang="it-IT" dirty="0"/>
                <a:t> </a:t>
              </a:r>
              <a:r>
                <a:rPr lang="it-IT" dirty="0" err="1"/>
                <a:t>understand</a:t>
              </a:r>
              <a:r>
                <a:rPr lang="it-IT" dirty="0"/>
                <a:t> </a:t>
              </a:r>
              <a:r>
                <a:rPr lang="it-IT" dirty="0" err="1"/>
                <a:t>with</a:t>
              </a:r>
              <a:r>
                <a:rPr lang="it-IT" dirty="0"/>
                <a:t> </a:t>
              </a:r>
              <a:r>
                <a:rPr lang="it-IT" dirty="0" err="1"/>
                <a:t>millimetric</a:t>
              </a:r>
              <a:r>
                <a:rPr lang="it-IT" dirty="0"/>
                <a:t> </a:t>
              </a:r>
              <a:r>
                <a:rPr lang="it-IT" dirty="0" err="1"/>
                <a:t>precision</a:t>
              </a:r>
              <a:r>
                <a:rPr lang="it-IT" dirty="0"/>
                <a:t> the </a:t>
              </a:r>
              <a:r>
                <a:rPr lang="it-IT" dirty="0" err="1"/>
                <a:t>dimensions</a:t>
              </a:r>
              <a:r>
                <a:rPr lang="it-IT" dirty="0"/>
                <a:t> and the </a:t>
              </a:r>
              <a:r>
                <a:rPr lang="it-IT" dirty="0" err="1"/>
                <a:t>shape</a:t>
              </a:r>
              <a:r>
                <a:rPr lang="it-IT" dirty="0"/>
                <a:t> </a:t>
              </a:r>
              <a:r>
                <a:rPr lang="it-IT" dirty="0" err="1"/>
                <a:t>of</a:t>
              </a:r>
              <a:r>
                <a:rPr lang="it-IT" dirty="0"/>
                <a:t> the </a:t>
              </a:r>
              <a:r>
                <a:rPr lang="it-IT" dirty="0" err="1"/>
                <a:t>entire</a:t>
              </a:r>
              <a:r>
                <a:rPr lang="it-IT" dirty="0"/>
                <a:t> </a:t>
              </a:r>
              <a:r>
                <a:rPr lang="it-IT" dirty="0" err="1"/>
                <a:t>ship</a:t>
              </a:r>
              <a:r>
                <a:rPr lang="it-IT" dirty="0"/>
                <a:t>,</a:t>
              </a:r>
              <a:r>
                <a:rPr lang="it-IT" dirty="0" err="1"/>
                <a:t>with</a:t>
              </a:r>
              <a:r>
                <a:rPr lang="it-IT" dirty="0"/>
                <a:t> </a:t>
              </a:r>
              <a:r>
                <a:rPr lang="it-IT" dirty="0" err="1"/>
                <a:t>higher</a:t>
              </a:r>
              <a:r>
                <a:rPr lang="it-IT" dirty="0"/>
                <a:t> focus on the part </a:t>
              </a:r>
              <a:r>
                <a:rPr lang="it-IT" dirty="0" err="1"/>
                <a:t>that</a:t>
              </a:r>
              <a:r>
                <a:rPr lang="it-IT" dirty="0"/>
                <a:t> </a:t>
              </a:r>
              <a:r>
                <a:rPr lang="it-IT" dirty="0" err="1"/>
                <a:t>will</a:t>
              </a:r>
              <a:r>
                <a:rPr lang="it-IT" dirty="0"/>
                <a:t> </a:t>
              </a:r>
              <a:r>
                <a:rPr lang="it-IT" dirty="0" err="1"/>
                <a:t>be</a:t>
              </a:r>
              <a:r>
                <a:rPr lang="it-IT" dirty="0"/>
                <a:t> cut.</a:t>
              </a:r>
            </a:p>
          </p:txBody>
        </p:sp>
      </p:grpSp>
      <p:pic>
        <p:nvPicPr>
          <p:cNvPr id="15" name="laser.mp4">
            <a:hlinkClick r:id="" action="ppaction://media"/>
          </p:cNvPr>
          <p:cNvPicPr>
            <a:picLocks noRot="1" noChangeAspect="1"/>
          </p:cNvPicPr>
          <p:nvPr>
            <a:videoFile r:link="rId1"/>
          </p:nvPr>
        </p:nvPicPr>
        <p:blipFill>
          <a:blip r:embed="rId9"/>
          <a:stretch>
            <a:fillRect/>
          </a:stretch>
        </p:blipFill>
        <p:spPr>
          <a:xfrm>
            <a:off x="142843" y="1071546"/>
            <a:ext cx="4762533" cy="35719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2000"/>
                                        <p:tgtEl>
                                          <p:spTgt spid="12"/>
                                        </p:tgtEl>
                                      </p:cBhvr>
                                    </p:animEffect>
                                  </p:childTnLst>
                                </p:cTn>
                              </p:par>
                            </p:childTnLst>
                          </p:cTn>
                        </p:par>
                        <p:par>
                          <p:cTn id="8" fill="hold">
                            <p:stCondLst>
                              <p:cond delay="2000"/>
                            </p:stCondLst>
                            <p:childTnLst>
                              <p:par>
                                <p:cTn id="9" presetID="5" presetClass="entr" presetSubtype="10" fill="hold" nodeType="afterEffect">
                                  <p:stCondLst>
                                    <p:cond delay="0"/>
                                  </p:stCondLst>
                                  <p:childTnLst>
                                    <p:set>
                                      <p:cBhvr>
                                        <p:cTn id="10" dur="1" fill="hold">
                                          <p:stCondLst>
                                            <p:cond delay="0"/>
                                          </p:stCondLst>
                                        </p:cTn>
                                        <p:tgtEl>
                                          <p:spTgt spid="34821"/>
                                        </p:tgtEl>
                                        <p:attrNameLst>
                                          <p:attrName>style.visibility</p:attrName>
                                        </p:attrNameLst>
                                      </p:cBhvr>
                                      <p:to>
                                        <p:strVal val="visible"/>
                                      </p:to>
                                    </p:set>
                                    <p:animEffect transition="in" filter="checkerboard(across)">
                                      <p:cBhvr>
                                        <p:cTn id="11" dur="2000"/>
                                        <p:tgtEl>
                                          <p:spTgt spid="34821"/>
                                        </p:tgtEl>
                                      </p:cBhvr>
                                    </p:animEffect>
                                  </p:childTnLst>
                                </p:cTn>
                              </p:par>
                              <p:par>
                                <p:cTn id="12" presetID="5" presetClass="entr" presetSubtype="10" fill="hold" nodeType="withEffect">
                                  <p:stCondLst>
                                    <p:cond delay="0"/>
                                  </p:stCondLst>
                                  <p:childTnLst>
                                    <p:set>
                                      <p:cBhvr>
                                        <p:cTn id="13" dur="1" fill="hold">
                                          <p:stCondLst>
                                            <p:cond delay="0"/>
                                          </p:stCondLst>
                                        </p:cTn>
                                        <p:tgtEl>
                                          <p:spTgt spid="34820"/>
                                        </p:tgtEl>
                                        <p:attrNameLst>
                                          <p:attrName>style.visibility</p:attrName>
                                        </p:attrNameLst>
                                      </p:cBhvr>
                                      <p:to>
                                        <p:strVal val="visible"/>
                                      </p:to>
                                    </p:set>
                                    <p:animEffect transition="in" filter="checkerboard(across)">
                                      <p:cBhvr>
                                        <p:cTn id="14" dur="2000"/>
                                        <p:tgtEl>
                                          <p:spTgt spid="34820"/>
                                        </p:tgtEl>
                                      </p:cBhvr>
                                    </p:animEffect>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box(in)">
                                      <p:cBhvr>
                                        <p:cTn id="1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20" fill="hold" display="0">
                  <p:stCondLst>
                    <p:cond delay="indefinite"/>
                  </p:stCondLst>
                  <p:endCondLst>
                    <p:cond evt="onNext" delay="0">
                      <p:tgtEl>
                        <p:sldTgt/>
                      </p:tgtEl>
                    </p:cond>
                    <p:cond evt="onPrev" delay="0">
                      <p:tgtEl>
                        <p:sldTgt/>
                      </p:tgtEl>
                    </p:cond>
                  </p:endCondLst>
                </p:cTn>
                <p:tgtEl>
                  <p:spTgt spid="15"/>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2000" r="-12000"/>
          </a:stretch>
        </a:blipFill>
        <a:effectLst/>
      </p:bgPr>
    </p:bg>
    <p:spTree>
      <p:nvGrpSpPr>
        <p:cNvPr id="1" name=""/>
        <p:cNvGrpSpPr/>
        <p:nvPr/>
      </p:nvGrpSpPr>
      <p:grpSpPr>
        <a:xfrm>
          <a:off x="0" y="0"/>
          <a:ext cx="0" cy="0"/>
          <a:chOff x="0" y="0"/>
          <a:chExt cx="0" cy="0"/>
        </a:xfrm>
      </p:grpSpPr>
      <p:sp>
        <p:nvSpPr>
          <p:cNvPr id="36866" name="CasellaDiTesto 3"/>
          <p:cNvSpPr txBox="1">
            <a:spLocks noChangeArrowheads="1"/>
          </p:cNvSpPr>
          <p:nvPr/>
        </p:nvSpPr>
        <p:spPr bwMode="auto">
          <a:xfrm>
            <a:off x="214313" y="500063"/>
            <a:ext cx="7072312" cy="4801314"/>
          </a:xfrm>
          <a:prstGeom prst="rect">
            <a:avLst/>
          </a:prstGeom>
          <a:noFill/>
          <a:ln w="9525">
            <a:noFill/>
            <a:miter lim="800000"/>
            <a:headEnd/>
            <a:tailEnd/>
          </a:ln>
        </p:spPr>
        <p:txBody>
          <a:bodyPr>
            <a:spAutoFit/>
          </a:bodyPr>
          <a:lstStyle/>
          <a:p>
            <a:r>
              <a:rPr lang="it-IT" b="1" dirty="0"/>
              <a:t>The </a:t>
            </a:r>
            <a:r>
              <a:rPr lang="it-IT" b="1" dirty="0" err="1"/>
              <a:t>projects</a:t>
            </a:r>
            <a:r>
              <a:rPr lang="it-IT" b="1" dirty="0"/>
              <a:t> </a:t>
            </a:r>
            <a:r>
              <a:rPr lang="it-IT" b="1" dirty="0" err="1"/>
              <a:t>involving</a:t>
            </a:r>
            <a:r>
              <a:rPr lang="it-IT" b="1" dirty="0"/>
              <a:t> RV Minerva Uno and RV Urania are a </a:t>
            </a:r>
            <a:r>
              <a:rPr lang="it-IT" b="1" dirty="0" err="1"/>
              <a:t>great</a:t>
            </a:r>
            <a:r>
              <a:rPr lang="it-IT" b="1" dirty="0"/>
              <a:t> challenge </a:t>
            </a:r>
            <a:r>
              <a:rPr lang="it-IT" b="1" dirty="0" err="1"/>
              <a:t>for</a:t>
            </a:r>
            <a:r>
              <a:rPr lang="it-IT" b="1" dirty="0"/>
              <a:t> </a:t>
            </a:r>
            <a:r>
              <a:rPr lang="it-IT" b="1" dirty="0" err="1"/>
              <a:t>SO.PRO.MAR.</a:t>
            </a:r>
            <a:r>
              <a:rPr lang="it-IT" b="1" dirty="0"/>
              <a:t>,</a:t>
            </a:r>
            <a:r>
              <a:rPr lang="it-IT" b="1" dirty="0" err="1"/>
              <a:t>but</a:t>
            </a:r>
            <a:r>
              <a:rPr lang="it-IT" b="1" dirty="0"/>
              <a:t> </a:t>
            </a:r>
            <a:r>
              <a:rPr lang="it-IT" b="1" dirty="0" err="1"/>
              <a:t>also</a:t>
            </a:r>
            <a:r>
              <a:rPr lang="it-IT" b="1" dirty="0"/>
              <a:t> a </a:t>
            </a:r>
            <a:r>
              <a:rPr lang="it-IT" b="1" dirty="0" err="1"/>
              <a:t>great</a:t>
            </a:r>
            <a:r>
              <a:rPr lang="it-IT" b="1" dirty="0"/>
              <a:t> </a:t>
            </a:r>
            <a:r>
              <a:rPr lang="it-IT" b="1" dirty="0" err="1"/>
              <a:t>opportunity</a:t>
            </a:r>
            <a:r>
              <a:rPr lang="it-IT" b="1" dirty="0"/>
              <a:t> </a:t>
            </a:r>
            <a:r>
              <a:rPr lang="it-IT" b="1" dirty="0" err="1"/>
              <a:t>to</a:t>
            </a:r>
            <a:r>
              <a:rPr lang="it-IT" b="1" dirty="0"/>
              <a:t> </a:t>
            </a:r>
            <a:r>
              <a:rPr lang="it-IT" b="1" dirty="0" err="1"/>
              <a:t>keep</a:t>
            </a:r>
            <a:r>
              <a:rPr lang="it-IT" b="1" dirty="0"/>
              <a:t> the </a:t>
            </a:r>
            <a:r>
              <a:rPr lang="it-IT" b="1" dirty="0" err="1"/>
              <a:t>vessels</a:t>
            </a:r>
            <a:r>
              <a:rPr lang="it-IT" b="1" dirty="0"/>
              <a:t> and </a:t>
            </a:r>
            <a:r>
              <a:rPr lang="it-IT" b="1" dirty="0" err="1"/>
              <a:t>personnel</a:t>
            </a:r>
            <a:r>
              <a:rPr lang="it-IT" b="1" dirty="0"/>
              <a:t> at the top in a competitive market </a:t>
            </a:r>
            <a:r>
              <a:rPr lang="it-IT" b="1" dirty="0" err="1"/>
              <a:t>like</a:t>
            </a:r>
            <a:r>
              <a:rPr lang="it-IT" b="1" dirty="0"/>
              <a:t> </a:t>
            </a:r>
            <a:r>
              <a:rPr lang="it-IT" b="1" dirty="0" err="1"/>
              <a:t>oceanographic</a:t>
            </a:r>
            <a:r>
              <a:rPr lang="it-IT" b="1" dirty="0"/>
              <a:t> </a:t>
            </a:r>
            <a:r>
              <a:rPr lang="it-IT" b="1" dirty="0" err="1"/>
              <a:t>research</a:t>
            </a:r>
            <a:r>
              <a:rPr lang="it-IT" b="1" dirty="0"/>
              <a:t>. </a:t>
            </a:r>
          </a:p>
          <a:p>
            <a:endParaRPr lang="it-IT" b="1" dirty="0"/>
          </a:p>
          <a:p>
            <a:r>
              <a:rPr lang="it-IT" b="1" dirty="0" err="1"/>
              <a:t>Sea</a:t>
            </a:r>
            <a:r>
              <a:rPr lang="it-IT" b="1" dirty="0"/>
              <a:t> </a:t>
            </a:r>
            <a:r>
              <a:rPr lang="it-IT" b="1" dirty="0" err="1"/>
              <a:t>is</a:t>
            </a:r>
            <a:r>
              <a:rPr lang="it-IT" b="1" dirty="0"/>
              <a:t> </a:t>
            </a:r>
            <a:r>
              <a:rPr lang="it-IT" b="1" dirty="0" err="1"/>
              <a:t>our</a:t>
            </a:r>
            <a:r>
              <a:rPr lang="it-IT" b="1" dirty="0"/>
              <a:t> business and </a:t>
            </a:r>
            <a:r>
              <a:rPr lang="it-IT" b="1" dirty="0" err="1"/>
              <a:t>our</a:t>
            </a:r>
            <a:r>
              <a:rPr lang="it-IT" b="1" dirty="0"/>
              <a:t> source </a:t>
            </a:r>
            <a:r>
              <a:rPr lang="it-IT" b="1" dirty="0" err="1"/>
              <a:t>of</a:t>
            </a:r>
            <a:r>
              <a:rPr lang="it-IT" b="1" dirty="0"/>
              <a:t> life, </a:t>
            </a:r>
            <a:r>
              <a:rPr lang="it-IT" b="1" dirty="0" err="1"/>
              <a:t>but</a:t>
            </a:r>
            <a:r>
              <a:rPr lang="it-IT" b="1" dirty="0"/>
              <a:t> </a:t>
            </a:r>
            <a:r>
              <a:rPr lang="it-IT" b="1" dirty="0" err="1"/>
              <a:t>it</a:t>
            </a:r>
            <a:r>
              <a:rPr lang="it-IT" b="1" dirty="0"/>
              <a:t> </a:t>
            </a:r>
            <a:r>
              <a:rPr lang="it-IT" b="1" dirty="0" err="1"/>
              <a:t>is</a:t>
            </a:r>
            <a:r>
              <a:rPr lang="it-IT" b="1" dirty="0"/>
              <a:t> </a:t>
            </a:r>
            <a:r>
              <a:rPr lang="it-IT" b="1" dirty="0" err="1"/>
              <a:t>also</a:t>
            </a:r>
            <a:r>
              <a:rPr lang="it-IT" b="1" dirty="0"/>
              <a:t> </a:t>
            </a:r>
            <a:r>
              <a:rPr lang="it-IT" b="1" dirty="0" err="1"/>
              <a:t>our</a:t>
            </a:r>
            <a:r>
              <a:rPr lang="it-IT" b="1" dirty="0"/>
              <a:t> </a:t>
            </a:r>
            <a:r>
              <a:rPr lang="it-IT" b="1" dirty="0" err="1"/>
              <a:t>passion</a:t>
            </a:r>
            <a:r>
              <a:rPr lang="it-IT" b="1" dirty="0"/>
              <a:t>. </a:t>
            </a:r>
            <a:r>
              <a:rPr lang="it-IT" b="1" dirty="0" err="1" smtClean="0"/>
              <a:t>Each</a:t>
            </a:r>
            <a:r>
              <a:rPr lang="it-IT" b="1" dirty="0" smtClean="0"/>
              <a:t> </a:t>
            </a:r>
            <a:r>
              <a:rPr lang="it-IT" b="1" dirty="0" err="1" smtClean="0"/>
              <a:t>worker</a:t>
            </a:r>
            <a:r>
              <a:rPr lang="it-IT" b="1" dirty="0" smtClean="0"/>
              <a:t> in </a:t>
            </a:r>
            <a:r>
              <a:rPr lang="it-IT" b="1" dirty="0"/>
              <a:t>SO.PRO.MAR. </a:t>
            </a:r>
            <a:r>
              <a:rPr lang="it-IT" b="1" dirty="0" err="1"/>
              <a:t>knows</a:t>
            </a:r>
            <a:r>
              <a:rPr lang="it-IT" b="1" dirty="0"/>
              <a:t> the </a:t>
            </a:r>
            <a:r>
              <a:rPr lang="it-IT" b="1" dirty="0" err="1"/>
              <a:t>dangers</a:t>
            </a:r>
            <a:r>
              <a:rPr lang="it-IT" b="1" dirty="0"/>
              <a:t> </a:t>
            </a:r>
            <a:r>
              <a:rPr lang="it-IT" b="1" dirty="0" err="1"/>
              <a:t>that</a:t>
            </a:r>
            <a:r>
              <a:rPr lang="it-IT" b="1" dirty="0"/>
              <a:t> </a:t>
            </a:r>
            <a:r>
              <a:rPr lang="it-IT" b="1" dirty="0" err="1"/>
              <a:t>our</a:t>
            </a:r>
            <a:r>
              <a:rPr lang="it-IT" b="1" dirty="0"/>
              <a:t> </a:t>
            </a:r>
            <a:r>
              <a:rPr lang="it-IT" b="1" dirty="0" err="1"/>
              <a:t>seas</a:t>
            </a:r>
            <a:r>
              <a:rPr lang="it-IT" b="1" dirty="0"/>
              <a:t> are </a:t>
            </a:r>
            <a:r>
              <a:rPr lang="it-IT" b="1" dirty="0" err="1"/>
              <a:t>running</a:t>
            </a:r>
            <a:r>
              <a:rPr lang="it-IT" b="1" dirty="0"/>
              <a:t> and </a:t>
            </a:r>
            <a:r>
              <a:rPr lang="it-IT" b="1" dirty="0" err="1"/>
              <a:t>makes</a:t>
            </a:r>
            <a:r>
              <a:rPr lang="it-IT" b="1" dirty="0"/>
              <a:t> </a:t>
            </a:r>
            <a:r>
              <a:rPr lang="it-IT" b="1" dirty="0" err="1"/>
              <a:t>his</a:t>
            </a:r>
            <a:r>
              <a:rPr lang="it-IT" b="1" dirty="0"/>
              <a:t> best </a:t>
            </a:r>
            <a:r>
              <a:rPr lang="it-IT" b="1" dirty="0" err="1"/>
              <a:t>to</a:t>
            </a:r>
            <a:r>
              <a:rPr lang="it-IT" b="1" dirty="0"/>
              <a:t> help </a:t>
            </a:r>
            <a:r>
              <a:rPr lang="it-IT" b="1" dirty="0" err="1"/>
              <a:t>researchers</a:t>
            </a:r>
            <a:r>
              <a:rPr lang="it-IT" b="1" dirty="0"/>
              <a:t> </a:t>
            </a:r>
            <a:r>
              <a:rPr lang="it-IT" b="1" dirty="0" err="1"/>
              <a:t>to</a:t>
            </a:r>
            <a:r>
              <a:rPr lang="it-IT" b="1" dirty="0"/>
              <a:t> </a:t>
            </a:r>
            <a:r>
              <a:rPr lang="it-IT" b="1" dirty="0" err="1"/>
              <a:t>understand</a:t>
            </a:r>
            <a:r>
              <a:rPr lang="it-IT" b="1" dirty="0"/>
              <a:t>  the </a:t>
            </a:r>
            <a:r>
              <a:rPr lang="it-IT" b="1" dirty="0" err="1"/>
              <a:t>problems</a:t>
            </a:r>
            <a:r>
              <a:rPr lang="it-IT" b="1" dirty="0"/>
              <a:t> and the </a:t>
            </a:r>
            <a:r>
              <a:rPr lang="it-IT" b="1" dirty="0" err="1"/>
              <a:t>pertinent</a:t>
            </a:r>
            <a:r>
              <a:rPr lang="it-IT" b="1" dirty="0"/>
              <a:t> </a:t>
            </a:r>
            <a:r>
              <a:rPr lang="it-IT" b="1" dirty="0" err="1"/>
              <a:t>solutions</a:t>
            </a:r>
            <a:r>
              <a:rPr lang="it-IT" b="1" dirty="0"/>
              <a:t>.</a:t>
            </a:r>
          </a:p>
          <a:p>
            <a:endParaRPr lang="it-IT" b="1" dirty="0"/>
          </a:p>
          <a:p>
            <a:r>
              <a:rPr lang="it-IT" b="1" dirty="0"/>
              <a:t>The “</a:t>
            </a:r>
            <a:r>
              <a:rPr lang="it-IT" b="1" dirty="0" err="1"/>
              <a:t>new</a:t>
            </a:r>
            <a:r>
              <a:rPr lang="it-IT" b="1" dirty="0"/>
              <a:t>” RV Minerva Uno and RV Urania </a:t>
            </a:r>
            <a:r>
              <a:rPr lang="it-IT" b="1" dirty="0" err="1"/>
              <a:t>will</a:t>
            </a:r>
            <a:r>
              <a:rPr lang="it-IT" b="1" dirty="0"/>
              <a:t> </a:t>
            </a:r>
            <a:r>
              <a:rPr lang="it-IT" b="1" dirty="0" err="1"/>
              <a:t>be</a:t>
            </a:r>
            <a:r>
              <a:rPr lang="it-IT" b="1" dirty="0"/>
              <a:t> </a:t>
            </a:r>
            <a:r>
              <a:rPr lang="it-IT" b="1" dirty="0" err="1"/>
              <a:t>powerful</a:t>
            </a:r>
            <a:r>
              <a:rPr lang="it-IT" b="1" dirty="0"/>
              <a:t> and up </a:t>
            </a:r>
            <a:r>
              <a:rPr lang="it-IT" b="1" dirty="0" err="1"/>
              <a:t>to</a:t>
            </a:r>
            <a:r>
              <a:rPr lang="it-IT" b="1" dirty="0"/>
              <a:t> date </a:t>
            </a:r>
            <a:r>
              <a:rPr lang="it-IT" b="1" dirty="0" err="1"/>
              <a:t>tools</a:t>
            </a:r>
            <a:r>
              <a:rPr lang="it-IT" b="1" dirty="0"/>
              <a:t> </a:t>
            </a:r>
            <a:r>
              <a:rPr lang="it-IT" b="1" dirty="0" err="1"/>
              <a:t>for</a:t>
            </a:r>
            <a:r>
              <a:rPr lang="it-IT" b="1" dirty="0"/>
              <a:t> the </a:t>
            </a:r>
            <a:r>
              <a:rPr lang="it-IT" b="1" dirty="0" err="1"/>
              <a:t>next</a:t>
            </a:r>
            <a:r>
              <a:rPr lang="it-IT" b="1" dirty="0"/>
              <a:t> </a:t>
            </a:r>
            <a:r>
              <a:rPr lang="it-IT" b="1" dirty="0" err="1"/>
              <a:t>generations</a:t>
            </a:r>
            <a:r>
              <a:rPr lang="it-IT" b="1" dirty="0"/>
              <a:t> </a:t>
            </a:r>
            <a:r>
              <a:rPr lang="it-IT" b="1" dirty="0" err="1"/>
              <a:t>of</a:t>
            </a:r>
            <a:r>
              <a:rPr lang="it-IT" b="1" dirty="0"/>
              <a:t> </a:t>
            </a:r>
            <a:r>
              <a:rPr lang="it-IT" b="1" dirty="0" err="1"/>
              <a:t>scientists</a:t>
            </a:r>
            <a:r>
              <a:rPr lang="it-IT" b="1" dirty="0"/>
              <a:t> and </a:t>
            </a:r>
            <a:r>
              <a:rPr lang="it-IT" b="1" dirty="0" err="1"/>
              <a:t>everyone</a:t>
            </a:r>
            <a:r>
              <a:rPr lang="it-IT" b="1" dirty="0"/>
              <a:t> in SO.PRO.MAR </a:t>
            </a:r>
            <a:r>
              <a:rPr lang="it-IT" b="1" dirty="0" err="1"/>
              <a:t>is</a:t>
            </a:r>
            <a:r>
              <a:rPr lang="it-IT" b="1" dirty="0"/>
              <a:t> </a:t>
            </a:r>
            <a:r>
              <a:rPr lang="it-IT" b="1" dirty="0" err="1"/>
              <a:t>willing</a:t>
            </a:r>
            <a:r>
              <a:rPr lang="it-IT" b="1" dirty="0"/>
              <a:t> </a:t>
            </a:r>
            <a:r>
              <a:rPr lang="it-IT" b="1" dirty="0" err="1"/>
              <a:t>to</a:t>
            </a:r>
            <a:r>
              <a:rPr lang="it-IT" b="1" dirty="0"/>
              <a:t> back </a:t>
            </a:r>
            <a:r>
              <a:rPr lang="it-IT" b="1" dirty="0" err="1"/>
              <a:t>them</a:t>
            </a:r>
            <a:r>
              <a:rPr lang="it-IT" b="1" dirty="0"/>
              <a:t> up </a:t>
            </a:r>
            <a:r>
              <a:rPr lang="it-IT" b="1" dirty="0" err="1"/>
              <a:t>as</a:t>
            </a:r>
            <a:r>
              <a:rPr lang="it-IT" b="1" dirty="0"/>
              <a:t> </a:t>
            </a:r>
            <a:r>
              <a:rPr lang="it-IT" b="1" dirty="0" err="1"/>
              <a:t>we</a:t>
            </a:r>
            <a:r>
              <a:rPr lang="it-IT" b="1" dirty="0"/>
              <a:t> </a:t>
            </a:r>
            <a:r>
              <a:rPr lang="it-IT" b="1" dirty="0" err="1"/>
              <a:t>did</a:t>
            </a:r>
            <a:r>
              <a:rPr lang="it-IT" b="1" dirty="0"/>
              <a:t> in the last </a:t>
            </a:r>
            <a:r>
              <a:rPr lang="it-IT" b="1" dirty="0" smtClean="0"/>
              <a:t>20 </a:t>
            </a:r>
            <a:r>
              <a:rPr lang="it-IT" b="1" dirty="0" err="1" smtClean="0"/>
              <a:t>years</a:t>
            </a:r>
            <a:r>
              <a:rPr lang="it-IT" b="1" dirty="0"/>
              <a:t>.</a:t>
            </a:r>
          </a:p>
          <a:p>
            <a:endParaRPr lang="it-IT" b="1" dirty="0">
              <a:solidFill>
                <a:srgbClr val="00B050"/>
              </a:solidFill>
            </a:endParaRPr>
          </a:p>
          <a:p>
            <a:endParaRPr lang="it-IT" b="1" dirty="0">
              <a:solidFill>
                <a:srgbClr val="00B050"/>
              </a:solidFill>
            </a:endParaRPr>
          </a:p>
          <a:p>
            <a:r>
              <a:rPr lang="it-IT" b="1" dirty="0" err="1">
                <a:solidFill>
                  <a:srgbClr val="00B050"/>
                </a:solidFill>
              </a:rPr>
              <a:t>Thanks</a:t>
            </a:r>
            <a:r>
              <a:rPr lang="it-IT" b="1" dirty="0">
                <a:solidFill>
                  <a:srgbClr val="00B050"/>
                </a:solidFill>
              </a:rPr>
              <a:t> </a:t>
            </a:r>
            <a:r>
              <a:rPr lang="it-IT" b="1" dirty="0" err="1">
                <a:solidFill>
                  <a:srgbClr val="00B050"/>
                </a:solidFill>
              </a:rPr>
              <a:t>for</a:t>
            </a:r>
            <a:r>
              <a:rPr lang="it-IT" b="1" dirty="0">
                <a:solidFill>
                  <a:srgbClr val="00B050"/>
                </a:solidFill>
              </a:rPr>
              <a:t> </a:t>
            </a:r>
            <a:r>
              <a:rPr lang="it-IT" b="1" dirty="0" err="1">
                <a:solidFill>
                  <a:srgbClr val="00B050"/>
                </a:solidFill>
              </a:rPr>
              <a:t>your</a:t>
            </a:r>
            <a:r>
              <a:rPr lang="it-IT" b="1" dirty="0">
                <a:solidFill>
                  <a:srgbClr val="00B050"/>
                </a:solidFill>
              </a:rPr>
              <a:t> </a:t>
            </a:r>
            <a:r>
              <a:rPr lang="it-IT" b="1" dirty="0" err="1">
                <a:solidFill>
                  <a:srgbClr val="00B050"/>
                </a:solidFill>
              </a:rPr>
              <a:t>attention</a:t>
            </a:r>
            <a:r>
              <a:rPr lang="it-IT" b="1" dirty="0">
                <a:solidFill>
                  <a:srgbClr val="00B050"/>
                </a:solidFill>
              </a:rPr>
              <a:t>!</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tile tx="0" ty="0" sx="93000" sy="93000" flip="none" algn="tl"/>
        </a:blipFill>
        <a:effectLst/>
      </p:bgPr>
    </p:bg>
    <p:spTree>
      <p:nvGrpSpPr>
        <p:cNvPr id="1" name=""/>
        <p:cNvGrpSpPr/>
        <p:nvPr/>
      </p:nvGrpSpPr>
      <p:grpSpPr>
        <a:xfrm>
          <a:off x="0" y="0"/>
          <a:ext cx="0" cy="0"/>
          <a:chOff x="0" y="0"/>
          <a:chExt cx="0" cy="0"/>
        </a:xfrm>
      </p:grpSpPr>
      <p:sp>
        <p:nvSpPr>
          <p:cNvPr id="37890" name="Titolo 1"/>
          <p:cNvSpPr>
            <a:spLocks noGrp="1"/>
          </p:cNvSpPr>
          <p:nvPr>
            <p:ph type="ctrTitle"/>
          </p:nvPr>
        </p:nvSpPr>
        <p:spPr>
          <a:xfrm>
            <a:off x="0" y="1785938"/>
            <a:ext cx="9144000" cy="2100262"/>
          </a:xfrm>
        </p:spPr>
        <p:txBody>
          <a:bodyPr/>
          <a:lstStyle/>
          <a:p>
            <a:r>
              <a:rPr lang="it-IT" sz="4800" smtClean="0"/>
              <a:t/>
            </a:r>
            <a:br>
              <a:rPr lang="it-IT" sz="4800" smtClean="0"/>
            </a:br>
            <a:r>
              <a:rPr lang="it-IT" sz="4800" smtClean="0"/>
              <a:t> </a:t>
            </a:r>
            <a:r>
              <a:rPr lang="it-IT" sz="2400" b="1" smtClean="0">
                <a:latin typeface="Arial" charset="0"/>
                <a:cs typeface="Arial" charset="0"/>
              </a:rPr>
              <a:t>SO.PRO.MAR. S.p.A.</a:t>
            </a:r>
            <a:r>
              <a:rPr lang="it-IT" sz="2400" smtClean="0">
                <a:latin typeface="Arial" charset="0"/>
                <a:cs typeface="Arial" charset="0"/>
              </a:rPr>
              <a:t/>
            </a:r>
            <a:br>
              <a:rPr lang="it-IT" sz="2400" smtClean="0">
                <a:latin typeface="Arial" charset="0"/>
                <a:cs typeface="Arial" charset="0"/>
              </a:rPr>
            </a:br>
            <a:r>
              <a:rPr lang="it-IT" sz="2400" smtClean="0">
                <a:latin typeface="Arial" charset="0"/>
                <a:cs typeface="Arial" charset="0"/>
              </a:rPr>
              <a:t> </a:t>
            </a:r>
            <a:br>
              <a:rPr lang="it-IT" sz="2400" smtClean="0">
                <a:latin typeface="Arial" charset="0"/>
                <a:cs typeface="Arial" charset="0"/>
              </a:rPr>
            </a:br>
            <a:r>
              <a:rPr lang="it-IT" sz="2400" smtClean="0">
                <a:latin typeface="Arial" charset="0"/>
                <a:cs typeface="Arial" charset="0"/>
              </a:rPr>
              <a:t>Registred Office:  VIA  DEI MILLE,16–80121 NAPOLI</a:t>
            </a:r>
            <a:br>
              <a:rPr lang="it-IT" sz="2400" smtClean="0">
                <a:latin typeface="Arial" charset="0"/>
                <a:cs typeface="Arial" charset="0"/>
              </a:rPr>
            </a:br>
            <a:r>
              <a:rPr lang="it-IT" sz="2400" smtClean="0">
                <a:latin typeface="Arial" charset="0"/>
                <a:cs typeface="Arial" charset="0"/>
              </a:rPr>
              <a:t> </a:t>
            </a:r>
            <a:br>
              <a:rPr lang="it-IT" sz="2400" smtClean="0">
                <a:latin typeface="Arial" charset="0"/>
                <a:cs typeface="Arial" charset="0"/>
              </a:rPr>
            </a:br>
            <a:r>
              <a:rPr lang="it-IT" sz="2400" smtClean="0">
                <a:latin typeface="Arial" charset="0"/>
                <a:cs typeface="Arial" charset="0"/>
              </a:rPr>
              <a:t>Operative Office: VIA DELLA PESCA,11–00054 FIUMICINO (RM)</a:t>
            </a:r>
            <a:br>
              <a:rPr lang="it-IT" sz="2400" smtClean="0">
                <a:latin typeface="Arial" charset="0"/>
                <a:cs typeface="Arial" charset="0"/>
              </a:rPr>
            </a:br>
            <a:r>
              <a:rPr lang="it-IT" sz="2400" smtClean="0">
                <a:latin typeface="Arial" charset="0"/>
                <a:cs typeface="Arial" charset="0"/>
              </a:rPr>
              <a:t/>
            </a:r>
            <a:br>
              <a:rPr lang="it-IT" sz="2400" smtClean="0">
                <a:latin typeface="Arial" charset="0"/>
                <a:cs typeface="Arial" charset="0"/>
              </a:rPr>
            </a:br>
            <a:r>
              <a:rPr lang="en-GB" sz="2400" smtClean="0">
                <a:latin typeface="Arial" charset="0"/>
                <a:cs typeface="Arial" charset="0"/>
              </a:rPr>
              <a:t>Phone +39 06 6507119/054/055  fax +39 06 6507749</a:t>
            </a:r>
            <a:br>
              <a:rPr lang="en-GB" sz="2400" smtClean="0">
                <a:latin typeface="Arial" charset="0"/>
                <a:cs typeface="Arial" charset="0"/>
              </a:rPr>
            </a:br>
            <a:r>
              <a:rPr lang="en-GB" sz="2400" smtClean="0">
                <a:latin typeface="Arial" charset="0"/>
                <a:cs typeface="Arial" charset="0"/>
              </a:rPr>
              <a:t/>
            </a:r>
            <a:br>
              <a:rPr lang="en-GB" sz="2400" smtClean="0">
                <a:latin typeface="Arial" charset="0"/>
                <a:cs typeface="Arial" charset="0"/>
              </a:rPr>
            </a:br>
            <a:r>
              <a:rPr lang="en-GB" sz="3200" b="1" smtClean="0">
                <a:latin typeface="Arial" charset="0"/>
                <a:cs typeface="Arial" charset="0"/>
                <a:hlinkClick r:id="rId3"/>
              </a:rPr>
              <a:t>www.sopromar.it</a:t>
            </a:r>
            <a:r>
              <a:rPr lang="en-GB" sz="3200" b="1" smtClean="0">
                <a:latin typeface="Arial" charset="0"/>
                <a:cs typeface="Arial" charset="0"/>
              </a:rPr>
              <a:t/>
            </a:r>
            <a:br>
              <a:rPr lang="en-GB" sz="3200" b="1" smtClean="0">
                <a:latin typeface="Arial" charset="0"/>
                <a:cs typeface="Arial" charset="0"/>
              </a:rPr>
            </a:br>
            <a:r>
              <a:rPr lang="en-GB" sz="3200" b="1" smtClean="0">
                <a:latin typeface="Arial" charset="0"/>
                <a:cs typeface="Arial" charset="0"/>
              </a:rPr>
              <a:t>  </a:t>
            </a:r>
            <a:r>
              <a:rPr lang="en-GB" sz="2400" smtClean="0">
                <a:latin typeface="Arial" charset="0"/>
                <a:cs typeface="Arial" charset="0"/>
              </a:rPr>
              <a:t/>
            </a:r>
            <a:br>
              <a:rPr lang="en-GB" sz="2400" smtClean="0">
                <a:latin typeface="Arial" charset="0"/>
                <a:cs typeface="Arial" charset="0"/>
              </a:rPr>
            </a:br>
            <a:r>
              <a:rPr lang="en-GB" sz="2400" smtClean="0">
                <a:latin typeface="Arial" charset="0"/>
                <a:cs typeface="Arial" charset="0"/>
              </a:rPr>
              <a:t>e-mail: segreteria@sopromar.it  </a:t>
            </a:r>
            <a:r>
              <a:rPr lang="it-IT" sz="4800" smtClean="0">
                <a:latin typeface="Arial" charset="0"/>
                <a:cs typeface="Arial" charset="0"/>
              </a:rPr>
              <a:t/>
            </a:r>
            <a:br>
              <a:rPr lang="it-IT" sz="4800" smtClean="0">
                <a:latin typeface="Arial" charset="0"/>
                <a:cs typeface="Arial" charset="0"/>
              </a:rPr>
            </a:br>
            <a:endParaRPr lang="it-IT" sz="4800" smtClean="0">
              <a:latin typeface="Arial" charset="0"/>
              <a:cs typeface="Arial" charset="0"/>
            </a:endParaRPr>
          </a:p>
        </p:txBody>
      </p:sp>
    </p:spTree>
  </p:cSld>
  <p:clrMapOvr>
    <a:masterClrMapping/>
  </p:clrMapOvr>
  <p:transition advTm="10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l="-12000" r="-12000"/>
          </a:stretch>
        </a:blipFill>
        <a:effectLst/>
      </p:bgPr>
    </p:bg>
    <p:spTree>
      <p:nvGrpSpPr>
        <p:cNvPr id="1" name=""/>
        <p:cNvGrpSpPr/>
        <p:nvPr/>
      </p:nvGrpSpPr>
      <p:grpSpPr>
        <a:xfrm>
          <a:off x="0" y="0"/>
          <a:ext cx="0" cy="0"/>
          <a:chOff x="0" y="0"/>
          <a:chExt cx="0" cy="0"/>
        </a:xfrm>
      </p:grpSpPr>
      <p:sp>
        <p:nvSpPr>
          <p:cNvPr id="7" name="Rettangolo 6"/>
          <p:cNvSpPr/>
          <p:nvPr/>
        </p:nvSpPr>
        <p:spPr>
          <a:xfrm>
            <a:off x="0" y="127000"/>
            <a:ext cx="9144000" cy="5221288"/>
          </a:xfrm>
          <a:prstGeom prst="rect">
            <a:avLst/>
          </a:prstGeom>
        </p:spPr>
        <p:txBody>
          <a:bodyPr>
            <a:spAutoFit/>
          </a:bodyPr>
          <a:lstStyle/>
          <a:p>
            <a:pPr>
              <a:defRPr/>
            </a:pPr>
            <a:r>
              <a:rPr lang="it-IT" sz="2000" dirty="0" err="1">
                <a:solidFill>
                  <a:schemeClr val="tx2">
                    <a:lumMod val="50000"/>
                  </a:schemeClr>
                </a:solidFill>
              </a:rPr>
              <a:t>Today</a:t>
            </a:r>
            <a:r>
              <a:rPr lang="it-IT" sz="2000" dirty="0">
                <a:solidFill>
                  <a:schemeClr val="tx2">
                    <a:lumMod val="50000"/>
                  </a:schemeClr>
                </a:solidFill>
              </a:rPr>
              <a:t>’s SO.PRO.MAR. S.p.A. </a:t>
            </a:r>
            <a:r>
              <a:rPr lang="it-IT" sz="2000" dirty="0" err="1">
                <a:solidFill>
                  <a:schemeClr val="tx2">
                    <a:lumMod val="50000"/>
                  </a:schemeClr>
                </a:solidFill>
              </a:rPr>
              <a:t>fleet</a:t>
            </a:r>
            <a:r>
              <a:rPr lang="it-IT" sz="2000" dirty="0">
                <a:solidFill>
                  <a:schemeClr val="tx2">
                    <a:lumMod val="50000"/>
                  </a:schemeClr>
                </a:solidFill>
              </a:rPr>
              <a:t> </a:t>
            </a:r>
            <a:r>
              <a:rPr lang="it-IT" sz="2000" dirty="0" err="1" smtClean="0">
                <a:solidFill>
                  <a:schemeClr val="tx2">
                    <a:lumMod val="50000"/>
                  </a:schemeClr>
                </a:solidFill>
              </a:rPr>
              <a:t>consists</a:t>
            </a:r>
            <a:r>
              <a:rPr lang="it-IT" sz="2000" dirty="0" smtClean="0">
                <a:solidFill>
                  <a:schemeClr val="tx2">
                    <a:lumMod val="50000"/>
                  </a:schemeClr>
                </a:solidFill>
              </a:rPr>
              <a:t> </a:t>
            </a:r>
            <a:r>
              <a:rPr lang="it-IT" sz="2000" dirty="0" err="1" smtClean="0">
                <a:solidFill>
                  <a:schemeClr val="tx2">
                    <a:lumMod val="50000"/>
                  </a:schemeClr>
                </a:solidFill>
              </a:rPr>
              <a:t>of</a:t>
            </a:r>
            <a:r>
              <a:rPr lang="it-IT" sz="2000" dirty="0" smtClean="0">
                <a:solidFill>
                  <a:schemeClr val="tx2">
                    <a:lumMod val="50000"/>
                  </a:schemeClr>
                </a:solidFill>
              </a:rPr>
              <a:t> the </a:t>
            </a:r>
            <a:r>
              <a:rPr lang="it-IT" sz="2000" dirty="0" err="1">
                <a:solidFill>
                  <a:schemeClr val="tx2">
                    <a:lumMod val="50000"/>
                  </a:schemeClr>
                </a:solidFill>
              </a:rPr>
              <a:t>following</a:t>
            </a:r>
            <a:r>
              <a:rPr lang="it-IT" sz="2000" dirty="0">
                <a:solidFill>
                  <a:schemeClr val="tx2">
                    <a:lumMod val="50000"/>
                  </a:schemeClr>
                </a:solidFill>
              </a:rPr>
              <a:t> </a:t>
            </a:r>
            <a:r>
              <a:rPr lang="it-IT" sz="2000" dirty="0" err="1">
                <a:solidFill>
                  <a:schemeClr val="tx2">
                    <a:lumMod val="50000"/>
                  </a:schemeClr>
                </a:solidFill>
              </a:rPr>
              <a:t>vessels</a:t>
            </a:r>
            <a:r>
              <a:rPr lang="it-IT" sz="2000" dirty="0">
                <a:solidFill>
                  <a:schemeClr val="tx2">
                    <a:lumMod val="50000"/>
                  </a:schemeClr>
                </a:solidFill>
              </a:rPr>
              <a:t>:</a:t>
            </a:r>
            <a:br>
              <a:rPr lang="it-IT" sz="2000" dirty="0">
                <a:solidFill>
                  <a:schemeClr val="tx2">
                    <a:lumMod val="50000"/>
                  </a:schemeClr>
                </a:solidFill>
              </a:rPr>
            </a:br>
            <a:endParaRPr lang="it-IT" sz="2000" dirty="0">
              <a:solidFill>
                <a:schemeClr val="tx2">
                  <a:lumMod val="50000"/>
                </a:schemeClr>
              </a:solidFill>
            </a:endParaRPr>
          </a:p>
          <a:p>
            <a:pPr>
              <a:lnSpc>
                <a:spcPts val="2200"/>
              </a:lnSpc>
              <a:defRPr/>
            </a:pPr>
            <a:r>
              <a:rPr lang="it-IT" sz="2000" b="1" u="sng" dirty="0">
                <a:solidFill>
                  <a:srgbClr val="FFFF00"/>
                </a:solidFill>
              </a:rPr>
              <a:t>Urania</a:t>
            </a:r>
            <a:r>
              <a:rPr lang="it-IT" sz="2000" dirty="0">
                <a:solidFill>
                  <a:schemeClr val="tx2">
                    <a:lumMod val="50000"/>
                  </a:schemeClr>
                </a:solidFill>
              </a:rPr>
              <a:t/>
            </a:r>
            <a:br>
              <a:rPr lang="it-IT" sz="2000" dirty="0">
                <a:solidFill>
                  <a:schemeClr val="tx2">
                    <a:lumMod val="50000"/>
                  </a:schemeClr>
                </a:solidFill>
              </a:rPr>
            </a:br>
            <a:r>
              <a:rPr lang="it-IT" sz="2000" dirty="0" smtClean="0">
                <a:solidFill>
                  <a:schemeClr val="tx2">
                    <a:lumMod val="50000"/>
                  </a:schemeClr>
                </a:solidFill>
              </a:rPr>
              <a:t>First </a:t>
            </a:r>
            <a:r>
              <a:rPr lang="it-IT" sz="2000" dirty="0" err="1">
                <a:solidFill>
                  <a:schemeClr val="tx2">
                    <a:lumMod val="50000"/>
                  </a:schemeClr>
                </a:solidFill>
              </a:rPr>
              <a:t>Italian</a:t>
            </a:r>
            <a:r>
              <a:rPr lang="it-IT" sz="2000" dirty="0">
                <a:solidFill>
                  <a:schemeClr val="tx2">
                    <a:lumMod val="50000"/>
                  </a:schemeClr>
                </a:solidFill>
              </a:rPr>
              <a:t> vessel </a:t>
            </a:r>
            <a:r>
              <a:rPr lang="it-IT" sz="2000" dirty="0" err="1">
                <a:solidFill>
                  <a:schemeClr val="tx2">
                    <a:lumMod val="50000"/>
                  </a:schemeClr>
                </a:solidFill>
              </a:rPr>
              <a:t>designed</a:t>
            </a:r>
            <a:r>
              <a:rPr lang="it-IT" sz="2000" dirty="0">
                <a:solidFill>
                  <a:schemeClr val="tx2">
                    <a:lumMod val="50000"/>
                  </a:schemeClr>
                </a:solidFill>
              </a:rPr>
              <a:t> and </a:t>
            </a:r>
            <a:r>
              <a:rPr lang="it-IT" sz="2000" dirty="0" err="1">
                <a:solidFill>
                  <a:schemeClr val="tx2">
                    <a:lumMod val="50000"/>
                  </a:schemeClr>
                </a:solidFill>
              </a:rPr>
              <a:t>built</a:t>
            </a:r>
            <a:r>
              <a:rPr lang="it-IT" sz="2000" dirty="0">
                <a:solidFill>
                  <a:schemeClr val="tx2">
                    <a:lumMod val="50000"/>
                  </a:schemeClr>
                </a:solidFill>
              </a:rPr>
              <a:t> </a:t>
            </a:r>
            <a:r>
              <a:rPr lang="it-IT" sz="2000" dirty="0" err="1">
                <a:solidFill>
                  <a:schemeClr val="tx2">
                    <a:lumMod val="50000"/>
                  </a:schemeClr>
                </a:solidFill>
              </a:rPr>
              <a:t>for</a:t>
            </a:r>
            <a:r>
              <a:rPr lang="it-IT" sz="2000" dirty="0">
                <a:solidFill>
                  <a:schemeClr val="tx2">
                    <a:lumMod val="50000"/>
                  </a:schemeClr>
                </a:solidFill>
              </a:rPr>
              <a:t> </a:t>
            </a:r>
            <a:r>
              <a:rPr lang="it-IT" sz="2000" dirty="0" err="1">
                <a:solidFill>
                  <a:schemeClr val="tx2">
                    <a:lumMod val="50000"/>
                  </a:schemeClr>
                </a:solidFill>
              </a:rPr>
              <a:t>scientific</a:t>
            </a:r>
            <a:r>
              <a:rPr lang="it-IT" sz="2000" dirty="0">
                <a:solidFill>
                  <a:schemeClr val="tx2">
                    <a:lumMod val="50000"/>
                  </a:schemeClr>
                </a:solidFill>
              </a:rPr>
              <a:t> and </a:t>
            </a:r>
            <a:r>
              <a:rPr lang="it-IT" sz="2000" dirty="0" err="1">
                <a:solidFill>
                  <a:schemeClr val="tx2">
                    <a:lumMod val="50000"/>
                  </a:schemeClr>
                </a:solidFill>
              </a:rPr>
              <a:t>technological</a:t>
            </a:r>
            <a:r>
              <a:rPr lang="it-IT" sz="2000" dirty="0">
                <a:solidFill>
                  <a:schemeClr val="tx2">
                    <a:lumMod val="50000"/>
                  </a:schemeClr>
                </a:solidFill>
              </a:rPr>
              <a:t> </a:t>
            </a:r>
            <a:r>
              <a:rPr lang="it-IT" sz="2000" dirty="0" err="1">
                <a:solidFill>
                  <a:schemeClr val="tx2">
                    <a:lumMod val="50000"/>
                  </a:schemeClr>
                </a:solidFill>
              </a:rPr>
              <a:t>research</a:t>
            </a:r>
            <a:r>
              <a:rPr lang="it-IT" sz="2000" dirty="0">
                <a:solidFill>
                  <a:schemeClr val="tx2">
                    <a:lumMod val="50000"/>
                  </a:schemeClr>
                </a:solidFill>
              </a:rPr>
              <a:t>, </a:t>
            </a:r>
            <a:r>
              <a:rPr lang="it-IT" sz="2000" dirty="0" err="1">
                <a:solidFill>
                  <a:schemeClr val="tx2">
                    <a:lumMod val="50000"/>
                  </a:schemeClr>
                </a:solidFill>
              </a:rPr>
              <a:t>currently</a:t>
            </a:r>
            <a:r>
              <a:rPr lang="it-IT" sz="2000" dirty="0">
                <a:solidFill>
                  <a:schemeClr val="tx2">
                    <a:lumMod val="50000"/>
                  </a:schemeClr>
                </a:solidFill>
              </a:rPr>
              <a:t> </a:t>
            </a:r>
            <a:r>
              <a:rPr lang="it-IT" sz="2000" dirty="0" err="1">
                <a:solidFill>
                  <a:schemeClr val="tx2">
                    <a:lumMod val="50000"/>
                  </a:schemeClr>
                </a:solidFill>
              </a:rPr>
              <a:t>managed</a:t>
            </a:r>
            <a:r>
              <a:rPr lang="it-IT" sz="2000" dirty="0">
                <a:solidFill>
                  <a:schemeClr val="tx2">
                    <a:lumMod val="50000"/>
                  </a:schemeClr>
                </a:solidFill>
              </a:rPr>
              <a:t> on </a:t>
            </a:r>
            <a:r>
              <a:rPr lang="it-IT" sz="2000" dirty="0" err="1">
                <a:solidFill>
                  <a:schemeClr val="tx2">
                    <a:lumMod val="50000"/>
                  </a:schemeClr>
                </a:solidFill>
              </a:rPr>
              <a:t>behalf</a:t>
            </a:r>
            <a:r>
              <a:rPr lang="it-IT" sz="2000" dirty="0">
                <a:solidFill>
                  <a:schemeClr val="tx2">
                    <a:lumMod val="50000"/>
                  </a:schemeClr>
                </a:solidFill>
              </a:rPr>
              <a:t>  </a:t>
            </a:r>
            <a:r>
              <a:rPr lang="it-IT" sz="2000" dirty="0" err="1">
                <a:solidFill>
                  <a:schemeClr val="tx2">
                    <a:lumMod val="50000"/>
                  </a:schemeClr>
                </a:solidFill>
              </a:rPr>
              <a:t>of</a:t>
            </a:r>
            <a:r>
              <a:rPr lang="it-IT" sz="2000" dirty="0">
                <a:solidFill>
                  <a:schemeClr val="tx2">
                    <a:lumMod val="50000"/>
                  </a:schemeClr>
                </a:solidFill>
              </a:rPr>
              <a:t> C.N.R. </a:t>
            </a:r>
            <a:r>
              <a:rPr lang="it-IT" sz="2000" dirty="0" smtClean="0">
                <a:solidFill>
                  <a:schemeClr val="tx2">
                    <a:lumMod val="50000"/>
                  </a:schemeClr>
                </a:solidFill>
              </a:rPr>
              <a:t>(National </a:t>
            </a:r>
            <a:r>
              <a:rPr lang="it-IT" sz="2000" dirty="0" err="1">
                <a:solidFill>
                  <a:schemeClr val="tx2">
                    <a:lumMod val="50000"/>
                  </a:schemeClr>
                </a:solidFill>
              </a:rPr>
              <a:t>Research</a:t>
            </a:r>
            <a:r>
              <a:rPr lang="it-IT" sz="2000" dirty="0">
                <a:solidFill>
                  <a:schemeClr val="tx2">
                    <a:lumMod val="50000"/>
                  </a:schemeClr>
                </a:solidFill>
              </a:rPr>
              <a:t> </a:t>
            </a:r>
            <a:r>
              <a:rPr lang="it-IT" sz="2000" dirty="0" err="1">
                <a:solidFill>
                  <a:schemeClr val="tx2">
                    <a:lumMod val="50000"/>
                  </a:schemeClr>
                </a:solidFill>
              </a:rPr>
              <a:t>Council</a:t>
            </a:r>
            <a:r>
              <a:rPr lang="it-IT" sz="2000" dirty="0">
                <a:solidFill>
                  <a:schemeClr val="tx2">
                    <a:lumMod val="50000"/>
                  </a:schemeClr>
                </a:solidFill>
              </a:rPr>
              <a:t>).</a:t>
            </a:r>
          </a:p>
          <a:p>
            <a:pPr>
              <a:lnSpc>
                <a:spcPts val="2200"/>
              </a:lnSpc>
              <a:defRPr/>
            </a:pPr>
            <a:r>
              <a:rPr lang="it-IT" sz="2000" u="sng" dirty="0">
                <a:solidFill>
                  <a:schemeClr val="tx2">
                    <a:lumMod val="50000"/>
                  </a:schemeClr>
                </a:solidFill>
              </a:rPr>
              <a:t> </a:t>
            </a:r>
          </a:p>
          <a:p>
            <a:pPr>
              <a:lnSpc>
                <a:spcPts val="2200"/>
              </a:lnSpc>
              <a:defRPr/>
            </a:pPr>
            <a:r>
              <a:rPr lang="it-IT" sz="2000" b="1" u="sng" dirty="0">
                <a:solidFill>
                  <a:srgbClr val="FFFF00"/>
                </a:solidFill>
              </a:rPr>
              <a:t>Minerva Uno</a:t>
            </a:r>
            <a:r>
              <a:rPr lang="it-IT" sz="2000" dirty="0">
                <a:solidFill>
                  <a:schemeClr val="tx2">
                    <a:lumMod val="50000"/>
                  </a:schemeClr>
                </a:solidFill>
              </a:rPr>
              <a:t/>
            </a:r>
            <a:br>
              <a:rPr lang="it-IT" sz="2000" dirty="0">
                <a:solidFill>
                  <a:schemeClr val="tx2">
                    <a:lumMod val="50000"/>
                  </a:schemeClr>
                </a:solidFill>
              </a:rPr>
            </a:br>
            <a:r>
              <a:rPr lang="it-IT" sz="2000" dirty="0" err="1">
                <a:solidFill>
                  <a:schemeClr val="tx2">
                    <a:lumMod val="50000"/>
                  </a:schemeClr>
                </a:solidFill>
              </a:rPr>
              <a:t>M</a:t>
            </a:r>
            <a:r>
              <a:rPr lang="it-IT" sz="2000" dirty="0" err="1" smtClean="0">
                <a:solidFill>
                  <a:schemeClr val="tx2">
                    <a:lumMod val="50000"/>
                  </a:schemeClr>
                </a:solidFill>
              </a:rPr>
              <a:t>ultipurpose</a:t>
            </a:r>
            <a:r>
              <a:rPr lang="it-IT" sz="2000" dirty="0" smtClean="0">
                <a:solidFill>
                  <a:schemeClr val="tx2">
                    <a:lumMod val="50000"/>
                  </a:schemeClr>
                </a:solidFill>
              </a:rPr>
              <a:t> </a:t>
            </a:r>
            <a:r>
              <a:rPr lang="it-IT" sz="2000" dirty="0">
                <a:solidFill>
                  <a:schemeClr val="tx2">
                    <a:lumMod val="50000"/>
                  </a:schemeClr>
                </a:solidFill>
              </a:rPr>
              <a:t>vessel </a:t>
            </a:r>
            <a:r>
              <a:rPr lang="it-IT" sz="2000" dirty="0" err="1">
                <a:solidFill>
                  <a:schemeClr val="tx2">
                    <a:lumMod val="50000"/>
                  </a:schemeClr>
                </a:solidFill>
              </a:rPr>
              <a:t>acquired</a:t>
            </a:r>
            <a:r>
              <a:rPr lang="it-IT" sz="2000" dirty="0">
                <a:solidFill>
                  <a:schemeClr val="tx2">
                    <a:lumMod val="50000"/>
                  </a:schemeClr>
                </a:solidFill>
              </a:rPr>
              <a:t> in 2010; </a:t>
            </a:r>
            <a:r>
              <a:rPr lang="it-IT" sz="2000" dirty="0" err="1">
                <a:solidFill>
                  <a:schemeClr val="tx2">
                    <a:lumMod val="50000"/>
                  </a:schemeClr>
                </a:solidFill>
              </a:rPr>
              <a:t>she</a:t>
            </a:r>
            <a:r>
              <a:rPr lang="it-IT" sz="2000" dirty="0">
                <a:solidFill>
                  <a:schemeClr val="tx2">
                    <a:lumMod val="50000"/>
                  </a:schemeClr>
                </a:solidFill>
              </a:rPr>
              <a:t> can </a:t>
            </a:r>
            <a:r>
              <a:rPr lang="it-IT" sz="2000" dirty="0" err="1">
                <a:solidFill>
                  <a:schemeClr val="tx2">
                    <a:lumMod val="50000"/>
                  </a:schemeClr>
                </a:solidFill>
              </a:rPr>
              <a:t>be</a:t>
            </a:r>
            <a:r>
              <a:rPr lang="it-IT" sz="2000" dirty="0">
                <a:solidFill>
                  <a:schemeClr val="tx2">
                    <a:lumMod val="50000"/>
                  </a:schemeClr>
                </a:solidFill>
              </a:rPr>
              <a:t>  </a:t>
            </a:r>
            <a:r>
              <a:rPr lang="it-IT" sz="2000" dirty="0" err="1">
                <a:solidFill>
                  <a:schemeClr val="tx2">
                    <a:lumMod val="50000"/>
                  </a:schemeClr>
                </a:solidFill>
              </a:rPr>
              <a:t>used</a:t>
            </a:r>
            <a:r>
              <a:rPr lang="it-IT" sz="2000" dirty="0">
                <a:solidFill>
                  <a:schemeClr val="tx2">
                    <a:lumMod val="50000"/>
                  </a:schemeClr>
                </a:solidFill>
              </a:rPr>
              <a:t> </a:t>
            </a:r>
            <a:r>
              <a:rPr lang="it-IT" sz="2000" dirty="0" err="1">
                <a:solidFill>
                  <a:schemeClr val="tx2">
                    <a:lumMod val="50000"/>
                  </a:schemeClr>
                </a:solidFill>
              </a:rPr>
              <a:t>by</a:t>
            </a:r>
            <a:r>
              <a:rPr lang="it-IT" sz="2000" dirty="0">
                <a:solidFill>
                  <a:schemeClr val="tx2">
                    <a:lumMod val="50000"/>
                  </a:schemeClr>
                </a:solidFill>
              </a:rPr>
              <a:t> public </a:t>
            </a:r>
            <a:r>
              <a:rPr lang="it-IT" sz="2000" dirty="0" err="1">
                <a:solidFill>
                  <a:schemeClr val="tx2">
                    <a:lumMod val="50000"/>
                  </a:schemeClr>
                </a:solidFill>
              </a:rPr>
              <a:t>authorities</a:t>
            </a:r>
            <a:r>
              <a:rPr lang="it-IT" sz="2000" dirty="0">
                <a:solidFill>
                  <a:schemeClr val="tx2">
                    <a:lumMod val="50000"/>
                  </a:schemeClr>
                </a:solidFill>
              </a:rPr>
              <a:t> and private </a:t>
            </a:r>
            <a:r>
              <a:rPr lang="it-IT" sz="2000" dirty="0" err="1" smtClean="0">
                <a:solidFill>
                  <a:schemeClr val="tx2">
                    <a:lumMod val="50000"/>
                  </a:schemeClr>
                </a:solidFill>
              </a:rPr>
              <a:t>companies</a:t>
            </a:r>
            <a:r>
              <a:rPr lang="it-IT" sz="2000" dirty="0" smtClean="0">
                <a:solidFill>
                  <a:schemeClr val="tx2">
                    <a:lumMod val="50000"/>
                  </a:schemeClr>
                </a:solidFill>
              </a:rPr>
              <a:t>.</a:t>
            </a:r>
            <a:endParaRPr lang="it-IT" sz="2000" dirty="0">
              <a:solidFill>
                <a:schemeClr val="tx2">
                  <a:lumMod val="50000"/>
                </a:schemeClr>
              </a:solidFill>
            </a:endParaRPr>
          </a:p>
          <a:p>
            <a:pPr>
              <a:lnSpc>
                <a:spcPts val="2200"/>
              </a:lnSpc>
              <a:defRPr/>
            </a:pPr>
            <a:endParaRPr lang="it-IT" sz="2000" b="1" u="sng" dirty="0">
              <a:solidFill>
                <a:schemeClr val="tx2">
                  <a:lumMod val="50000"/>
                </a:schemeClr>
              </a:solidFill>
            </a:endParaRPr>
          </a:p>
          <a:p>
            <a:pPr>
              <a:lnSpc>
                <a:spcPts val="2200"/>
              </a:lnSpc>
              <a:defRPr/>
            </a:pPr>
            <a:r>
              <a:rPr lang="it-IT" sz="2000" b="1" u="sng" dirty="0">
                <a:solidFill>
                  <a:srgbClr val="FFFF00"/>
                </a:solidFill>
              </a:rPr>
              <a:t> Astrea </a:t>
            </a:r>
            <a:r>
              <a:rPr lang="it-IT" sz="2000" dirty="0">
                <a:solidFill>
                  <a:schemeClr val="tx2">
                    <a:lumMod val="50000"/>
                  </a:schemeClr>
                </a:solidFill>
              </a:rPr>
              <a:t/>
            </a:r>
            <a:br>
              <a:rPr lang="it-IT" sz="2000" dirty="0">
                <a:solidFill>
                  <a:schemeClr val="tx2">
                    <a:lumMod val="50000"/>
                  </a:schemeClr>
                </a:solidFill>
              </a:rPr>
            </a:br>
            <a:r>
              <a:rPr lang="it-IT" sz="2000" dirty="0" err="1">
                <a:solidFill>
                  <a:schemeClr val="tx2">
                    <a:lumMod val="50000"/>
                  </a:schemeClr>
                </a:solidFill>
              </a:rPr>
              <a:t>D</a:t>
            </a:r>
            <a:r>
              <a:rPr lang="it-IT" sz="2000" dirty="0" err="1" smtClean="0">
                <a:solidFill>
                  <a:schemeClr val="tx2">
                    <a:lumMod val="50000"/>
                  </a:schemeClr>
                </a:solidFill>
              </a:rPr>
              <a:t>esigned</a:t>
            </a:r>
            <a:r>
              <a:rPr lang="it-IT" sz="2000" dirty="0">
                <a:solidFill>
                  <a:schemeClr val="tx2">
                    <a:lumMod val="50000"/>
                  </a:schemeClr>
                </a:solidFill>
              </a:rPr>
              <a:t>, </a:t>
            </a:r>
            <a:r>
              <a:rPr lang="it-IT" sz="2000" dirty="0" err="1">
                <a:solidFill>
                  <a:schemeClr val="tx2">
                    <a:lumMod val="50000"/>
                  </a:schemeClr>
                </a:solidFill>
              </a:rPr>
              <a:t>built</a:t>
            </a:r>
            <a:r>
              <a:rPr lang="it-IT" sz="2000" dirty="0">
                <a:solidFill>
                  <a:schemeClr val="tx2">
                    <a:lumMod val="50000"/>
                  </a:schemeClr>
                </a:solidFill>
              </a:rPr>
              <a:t>  and </a:t>
            </a:r>
            <a:r>
              <a:rPr lang="it-IT" sz="2000" dirty="0" err="1">
                <a:solidFill>
                  <a:schemeClr val="tx2">
                    <a:lumMod val="50000"/>
                  </a:schemeClr>
                </a:solidFill>
              </a:rPr>
              <a:t>currently</a:t>
            </a:r>
            <a:r>
              <a:rPr lang="it-IT" sz="2000" dirty="0">
                <a:solidFill>
                  <a:schemeClr val="tx2">
                    <a:lumMod val="50000"/>
                  </a:schemeClr>
                </a:solidFill>
              </a:rPr>
              <a:t> </a:t>
            </a:r>
            <a:r>
              <a:rPr lang="it-IT" sz="2000" dirty="0" err="1">
                <a:solidFill>
                  <a:schemeClr val="tx2">
                    <a:lumMod val="50000"/>
                  </a:schemeClr>
                </a:solidFill>
              </a:rPr>
              <a:t>managed</a:t>
            </a:r>
            <a:r>
              <a:rPr lang="it-IT" sz="2000" dirty="0">
                <a:solidFill>
                  <a:schemeClr val="tx2">
                    <a:lumMod val="50000"/>
                  </a:schemeClr>
                </a:solidFill>
              </a:rPr>
              <a:t> on </a:t>
            </a:r>
            <a:r>
              <a:rPr lang="it-IT" sz="2000" dirty="0" err="1">
                <a:solidFill>
                  <a:schemeClr val="tx2">
                    <a:lumMod val="50000"/>
                  </a:schemeClr>
                </a:solidFill>
              </a:rPr>
              <a:t>behalf</a:t>
            </a:r>
            <a:r>
              <a:rPr lang="it-IT" sz="2000" dirty="0">
                <a:solidFill>
                  <a:schemeClr val="tx2">
                    <a:lumMod val="50000"/>
                  </a:schemeClr>
                </a:solidFill>
              </a:rPr>
              <a:t> </a:t>
            </a:r>
            <a:r>
              <a:rPr lang="it-IT" sz="2000" dirty="0" err="1">
                <a:solidFill>
                  <a:schemeClr val="tx2">
                    <a:lumMod val="50000"/>
                  </a:schemeClr>
                </a:solidFill>
              </a:rPr>
              <a:t>of</a:t>
            </a:r>
            <a:r>
              <a:rPr lang="it-IT" sz="2000" dirty="0">
                <a:solidFill>
                  <a:schemeClr val="tx2">
                    <a:lumMod val="50000"/>
                  </a:schemeClr>
                </a:solidFill>
              </a:rPr>
              <a:t>  </a:t>
            </a:r>
            <a:r>
              <a:rPr lang="it-IT" sz="2000">
                <a:solidFill>
                  <a:schemeClr val="tx2">
                    <a:lumMod val="50000"/>
                  </a:schemeClr>
                </a:solidFill>
              </a:rPr>
              <a:t>ISPRA </a:t>
            </a:r>
            <a:r>
              <a:rPr lang="it-IT" sz="2000" smtClean="0">
                <a:solidFill>
                  <a:schemeClr val="tx2">
                    <a:lumMod val="50000"/>
                  </a:schemeClr>
                </a:solidFill>
              </a:rPr>
              <a:t>(</a:t>
            </a:r>
            <a:r>
              <a:rPr lang="en-US" sz="2000" smtClean="0">
                <a:solidFill>
                  <a:schemeClr val="tx2">
                    <a:lumMod val="50000"/>
                  </a:schemeClr>
                </a:solidFill>
              </a:rPr>
              <a:t>Institute </a:t>
            </a:r>
            <a:r>
              <a:rPr lang="en-US" sz="2000" dirty="0">
                <a:solidFill>
                  <a:schemeClr val="tx2">
                    <a:lumMod val="50000"/>
                  </a:schemeClr>
                </a:solidFill>
              </a:rPr>
              <a:t>for Environmental Protection and Research</a:t>
            </a:r>
            <a:r>
              <a:rPr lang="en-US" sz="2000" dirty="0" smtClean="0">
                <a:solidFill>
                  <a:schemeClr val="tx2">
                    <a:lumMod val="50000"/>
                  </a:schemeClr>
                </a:solidFill>
              </a:rPr>
              <a:t>).</a:t>
            </a:r>
            <a:r>
              <a:rPr lang="it-IT" sz="2000" dirty="0">
                <a:solidFill>
                  <a:schemeClr val="tx2">
                    <a:lumMod val="50000"/>
                  </a:schemeClr>
                </a:solidFill>
              </a:rPr>
              <a:t/>
            </a:r>
            <a:br>
              <a:rPr lang="it-IT" sz="2000" dirty="0">
                <a:solidFill>
                  <a:schemeClr val="tx2">
                    <a:lumMod val="50000"/>
                  </a:schemeClr>
                </a:solidFill>
              </a:rPr>
            </a:br>
            <a:r>
              <a:rPr lang="it-IT" sz="2000" dirty="0">
                <a:solidFill>
                  <a:schemeClr val="tx2">
                    <a:lumMod val="50000"/>
                  </a:schemeClr>
                </a:solidFill>
              </a:rPr>
              <a:t/>
            </a:r>
            <a:br>
              <a:rPr lang="it-IT" sz="2000" dirty="0">
                <a:solidFill>
                  <a:schemeClr val="tx2">
                    <a:lumMod val="50000"/>
                  </a:schemeClr>
                </a:solidFill>
              </a:rPr>
            </a:br>
            <a:r>
              <a:rPr lang="it-IT" sz="2000" dirty="0">
                <a:solidFill>
                  <a:schemeClr val="tx2">
                    <a:lumMod val="50000"/>
                  </a:schemeClr>
                </a:solidFill>
              </a:rPr>
              <a:t>		</a:t>
            </a:r>
            <a:r>
              <a:rPr lang="it-IT" sz="2000" b="1" u="sng" dirty="0">
                <a:solidFill>
                  <a:srgbClr val="FFFF00"/>
                </a:solidFill>
              </a:rPr>
              <a:t>Vega </a:t>
            </a:r>
            <a:r>
              <a:rPr lang="it-IT" sz="2000" b="1" u="sng" dirty="0" smtClean="0">
                <a:solidFill>
                  <a:srgbClr val="FFFF00"/>
                </a:solidFill>
              </a:rPr>
              <a:t>Uno</a:t>
            </a:r>
            <a:endParaRPr lang="it-IT" sz="2000" b="1" u="sng" dirty="0">
              <a:solidFill>
                <a:srgbClr val="FFFF00"/>
              </a:solidFill>
            </a:endParaRPr>
          </a:p>
          <a:p>
            <a:pPr>
              <a:lnSpc>
                <a:spcPts val="2200"/>
              </a:lnSpc>
              <a:defRPr/>
            </a:pPr>
            <a:r>
              <a:rPr lang="it-IT" sz="2000" dirty="0">
                <a:solidFill>
                  <a:schemeClr val="tx2">
                    <a:lumMod val="50000"/>
                  </a:schemeClr>
                </a:solidFill>
              </a:rPr>
              <a:t>		</a:t>
            </a:r>
            <a:r>
              <a:rPr lang="it-IT" sz="2000" dirty="0" err="1">
                <a:solidFill>
                  <a:schemeClr val="tx2">
                    <a:lumMod val="50000"/>
                  </a:schemeClr>
                </a:solidFill>
              </a:rPr>
              <a:t>Specially</a:t>
            </a:r>
            <a:r>
              <a:rPr lang="it-IT" sz="2000" dirty="0">
                <a:solidFill>
                  <a:schemeClr val="tx2">
                    <a:lumMod val="50000"/>
                  </a:schemeClr>
                </a:solidFill>
              </a:rPr>
              <a:t> </a:t>
            </a:r>
            <a:r>
              <a:rPr lang="it-IT" sz="2000" dirty="0" err="1">
                <a:solidFill>
                  <a:schemeClr val="tx2">
                    <a:lumMod val="50000"/>
                  </a:schemeClr>
                </a:solidFill>
              </a:rPr>
              <a:t>fitted</a:t>
            </a:r>
            <a:r>
              <a:rPr lang="it-IT" sz="2000" dirty="0">
                <a:solidFill>
                  <a:schemeClr val="tx2">
                    <a:lumMod val="50000"/>
                  </a:schemeClr>
                </a:solidFill>
              </a:rPr>
              <a:t> </a:t>
            </a:r>
            <a:r>
              <a:rPr lang="it-IT" sz="2000" dirty="0" err="1">
                <a:solidFill>
                  <a:schemeClr val="tx2">
                    <a:lumMod val="50000"/>
                  </a:schemeClr>
                </a:solidFill>
              </a:rPr>
              <a:t>for</a:t>
            </a:r>
            <a:r>
              <a:rPr lang="it-IT" sz="2000" dirty="0">
                <a:solidFill>
                  <a:schemeClr val="tx2">
                    <a:lumMod val="50000"/>
                  </a:schemeClr>
                </a:solidFill>
              </a:rPr>
              <a:t> </a:t>
            </a:r>
            <a:r>
              <a:rPr lang="it-IT" sz="2000" dirty="0" err="1">
                <a:solidFill>
                  <a:schemeClr val="tx2">
                    <a:lumMod val="50000"/>
                  </a:schemeClr>
                </a:solidFill>
              </a:rPr>
              <a:t>coastal</a:t>
            </a:r>
            <a:r>
              <a:rPr lang="it-IT" sz="2000" dirty="0">
                <a:solidFill>
                  <a:schemeClr val="tx2">
                    <a:lumMod val="50000"/>
                  </a:schemeClr>
                </a:solidFill>
              </a:rPr>
              <a:t> </a:t>
            </a:r>
            <a:r>
              <a:rPr lang="it-IT" sz="2000" dirty="0" err="1">
                <a:solidFill>
                  <a:schemeClr val="tx2">
                    <a:lumMod val="50000"/>
                  </a:schemeClr>
                </a:solidFill>
              </a:rPr>
              <a:t>surveys</a:t>
            </a:r>
            <a:r>
              <a:rPr lang="it-IT" sz="2000" dirty="0">
                <a:solidFill>
                  <a:schemeClr val="tx2">
                    <a:lumMod val="50000"/>
                  </a:schemeClr>
                </a:solidFill>
              </a:rPr>
              <a:t> and fast </a:t>
            </a:r>
            <a:r>
              <a:rPr lang="it-IT" sz="2000" dirty="0" err="1" smtClean="0">
                <a:solidFill>
                  <a:schemeClr val="tx2">
                    <a:lumMod val="50000"/>
                  </a:schemeClr>
                </a:solidFill>
              </a:rPr>
              <a:t>deployments</a:t>
            </a:r>
            <a:r>
              <a:rPr lang="it-IT" sz="2000" dirty="0" smtClean="0">
                <a:solidFill>
                  <a:schemeClr val="tx2">
                    <a:lumMod val="50000"/>
                  </a:schemeClr>
                </a:solidFill>
              </a:rPr>
              <a:t>.</a:t>
            </a:r>
            <a:endParaRPr lang="it-IT" sz="2000" dirty="0">
              <a:solidFill>
                <a:schemeClr val="tx2">
                  <a:lumMod val="50000"/>
                </a:schemeClr>
              </a:solidFill>
            </a:endParaRPr>
          </a:p>
          <a:p>
            <a:pPr>
              <a:lnSpc>
                <a:spcPts val="2200"/>
              </a:lnSpc>
              <a:defRPr/>
            </a:pPr>
            <a:r>
              <a:rPr lang="it-IT" sz="2000" dirty="0">
                <a:solidFill>
                  <a:schemeClr val="tx2">
                    <a:lumMod val="50000"/>
                  </a:schemeClr>
                </a:solidFill>
              </a:rPr>
              <a:t/>
            </a:r>
            <a:br>
              <a:rPr lang="it-IT" sz="2000" dirty="0">
                <a:solidFill>
                  <a:schemeClr val="tx2">
                    <a:lumMod val="50000"/>
                  </a:schemeClr>
                </a:solidFill>
              </a:rPr>
            </a:br>
            <a:r>
              <a:rPr lang="it-IT" sz="2000" dirty="0">
                <a:solidFill>
                  <a:schemeClr val="tx2">
                    <a:lumMod val="50000"/>
                  </a:schemeClr>
                </a:solidFill>
              </a:rPr>
              <a:t>				</a:t>
            </a:r>
            <a:r>
              <a:rPr lang="it-IT" sz="2000" dirty="0" err="1">
                <a:solidFill>
                  <a:schemeClr val="tx2">
                    <a:lumMod val="50000"/>
                  </a:schemeClr>
                </a:solidFill>
              </a:rPr>
              <a:t>Coastal</a:t>
            </a:r>
            <a:r>
              <a:rPr lang="it-IT" sz="2000" dirty="0">
                <a:solidFill>
                  <a:schemeClr val="tx2">
                    <a:lumMod val="50000"/>
                  </a:schemeClr>
                </a:solidFill>
              </a:rPr>
              <a:t> </a:t>
            </a:r>
            <a:r>
              <a:rPr lang="it-IT" sz="2000" dirty="0" err="1">
                <a:solidFill>
                  <a:schemeClr val="tx2">
                    <a:lumMod val="50000"/>
                  </a:schemeClr>
                </a:solidFill>
              </a:rPr>
              <a:t>motorboats</a:t>
            </a:r>
            <a:r>
              <a:rPr lang="it-IT" sz="2000" dirty="0">
                <a:solidFill>
                  <a:schemeClr val="tx2">
                    <a:lumMod val="50000"/>
                  </a:schemeClr>
                </a:solidFill>
              </a:rPr>
              <a:t> </a:t>
            </a:r>
            <a:r>
              <a:rPr lang="it-IT" sz="2000" b="1" dirty="0">
                <a:solidFill>
                  <a:srgbClr val="FFFF00"/>
                </a:solidFill>
              </a:rPr>
              <a:t>Urano</a:t>
            </a:r>
            <a:r>
              <a:rPr lang="it-IT" sz="2000" dirty="0">
                <a:solidFill>
                  <a:schemeClr val="tx2">
                    <a:lumMod val="50000"/>
                  </a:schemeClr>
                </a:solidFill>
              </a:rPr>
              <a:t> and </a:t>
            </a:r>
            <a:r>
              <a:rPr lang="it-IT" sz="2000" b="1" dirty="0" err="1">
                <a:solidFill>
                  <a:srgbClr val="FFFF00"/>
                </a:solidFill>
              </a:rPr>
              <a:t>Vector</a:t>
            </a:r>
            <a:r>
              <a:rPr lang="it-IT" sz="2000" b="1" dirty="0">
                <a:solidFill>
                  <a:srgbClr val="FFFF00"/>
                </a:solidFill>
              </a:rPr>
              <a:t> </a:t>
            </a:r>
            <a:r>
              <a:rPr lang="it-IT" sz="2000" b="1" dirty="0" err="1">
                <a:solidFill>
                  <a:srgbClr val="FFFF00"/>
                </a:solidFill>
              </a:rPr>
              <a:t>Milit</a:t>
            </a:r>
            <a:r>
              <a:rPr lang="it-IT" sz="2000" b="1" dirty="0">
                <a:solidFill>
                  <a:srgbClr val="FFFF00"/>
                </a:solidFill>
              </a:rPr>
              <a:t> </a:t>
            </a:r>
            <a:r>
              <a:rPr lang="it-IT" sz="2000" b="1" dirty="0" smtClean="0">
                <a:solidFill>
                  <a:srgbClr val="FFFF00"/>
                </a:solidFill>
              </a:rPr>
              <a:t>III</a:t>
            </a:r>
            <a:r>
              <a:rPr lang="it-IT" sz="2000" b="1" dirty="0" smtClean="0">
                <a:solidFill>
                  <a:schemeClr val="tx2">
                    <a:lumMod val="50000"/>
                  </a:schemeClr>
                </a:solidFill>
              </a:rPr>
              <a:t>.</a:t>
            </a:r>
            <a:endParaRPr lang="it-IT" sz="2000" b="1" dirty="0">
              <a:solidFill>
                <a:schemeClr val="tx2">
                  <a:lumMod val="50000"/>
                </a:schemeClr>
              </a:solidFill>
            </a:endParaRP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1" name="Immagine 10"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2" name="Immagine 11"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3"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ransition advTm="3868"/>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gradFill rotWithShape="0">
          <a:gsLst>
            <a:gs pos="0">
              <a:srgbClr val="5E9EFF"/>
            </a:gs>
            <a:gs pos="39999">
              <a:srgbClr val="85C2FF"/>
            </a:gs>
            <a:gs pos="70000">
              <a:srgbClr val="C4D6EB"/>
            </a:gs>
            <a:gs pos="100000">
              <a:srgbClr val="FFEBFA"/>
            </a:gs>
          </a:gsLst>
          <a:lin ang="5400000"/>
        </a:gradFill>
        <a:effectLst/>
      </p:bgPr>
    </p:bg>
    <p:spTree>
      <p:nvGrpSpPr>
        <p:cNvPr id="1" name=""/>
        <p:cNvGrpSpPr/>
        <p:nvPr/>
      </p:nvGrpSpPr>
      <p:grpSpPr>
        <a:xfrm>
          <a:off x="0" y="0"/>
          <a:ext cx="0" cy="0"/>
          <a:chOff x="0" y="0"/>
          <a:chExt cx="0" cy="0"/>
        </a:xfrm>
      </p:grpSpPr>
      <p:sp>
        <p:nvSpPr>
          <p:cNvPr id="3" name="Rettangolo arrotondato 2"/>
          <p:cNvSpPr/>
          <p:nvPr/>
        </p:nvSpPr>
        <p:spPr>
          <a:xfrm>
            <a:off x="326248" y="4200768"/>
            <a:ext cx="3960000" cy="1800000"/>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r>
              <a:rPr lang="it-IT" sz="1600" b="1" u="sng" dirty="0" err="1">
                <a:latin typeface="Arial" charset="0"/>
                <a:cs typeface="Arial" charset="0"/>
              </a:rPr>
              <a:t>Provision</a:t>
            </a:r>
            <a:r>
              <a:rPr lang="it-IT" sz="1600" b="1" u="sng" dirty="0">
                <a:latin typeface="Arial" charset="0"/>
                <a:cs typeface="Arial" charset="0"/>
              </a:rPr>
              <a:t> </a:t>
            </a:r>
            <a:r>
              <a:rPr lang="it-IT" sz="1600" b="1" u="sng" dirty="0" err="1">
                <a:latin typeface="Arial" charset="0"/>
                <a:cs typeface="Arial" charset="0"/>
              </a:rPr>
              <a:t>dept</a:t>
            </a:r>
            <a:r>
              <a:rPr lang="it-IT" sz="1600" b="1" u="sng" dirty="0">
                <a:latin typeface="Arial" charset="0"/>
                <a:cs typeface="Arial" charset="0"/>
              </a:rPr>
              <a:t> </a:t>
            </a:r>
            <a:r>
              <a:rPr lang="it-IT" sz="1600" dirty="0" err="1">
                <a:latin typeface="Arial" charset="0"/>
                <a:cs typeface="Arial" charset="0"/>
              </a:rPr>
              <a:t>is</a:t>
            </a:r>
            <a:r>
              <a:rPr lang="it-IT" sz="1600" dirty="0">
                <a:latin typeface="Arial" charset="0"/>
                <a:cs typeface="Arial" charset="0"/>
              </a:rPr>
              <a:t> </a:t>
            </a:r>
            <a:r>
              <a:rPr lang="it-IT" sz="1600" dirty="0" err="1">
                <a:latin typeface="Arial" charset="0"/>
                <a:cs typeface="Arial" charset="0"/>
              </a:rPr>
              <a:t>focused</a:t>
            </a:r>
            <a:r>
              <a:rPr lang="it-IT" sz="1600" dirty="0">
                <a:latin typeface="Arial" charset="0"/>
                <a:cs typeface="Arial" charset="0"/>
              </a:rPr>
              <a:t> on </a:t>
            </a:r>
            <a:r>
              <a:rPr lang="it-IT" sz="1600" dirty="0" err="1">
                <a:latin typeface="Arial" charset="0"/>
                <a:cs typeface="Arial" charset="0"/>
              </a:rPr>
              <a:t>food</a:t>
            </a:r>
            <a:r>
              <a:rPr lang="it-IT" sz="1600" dirty="0">
                <a:latin typeface="Arial" charset="0"/>
                <a:cs typeface="Arial" charset="0"/>
              </a:rPr>
              <a:t> and </a:t>
            </a:r>
            <a:r>
              <a:rPr lang="it-IT" sz="1600" dirty="0" err="1">
                <a:latin typeface="Arial" charset="0"/>
                <a:cs typeface="Arial" charset="0"/>
              </a:rPr>
              <a:t>technical</a:t>
            </a:r>
            <a:r>
              <a:rPr lang="it-IT" sz="1600" dirty="0">
                <a:latin typeface="Arial" charset="0"/>
                <a:cs typeface="Arial" charset="0"/>
              </a:rPr>
              <a:t> </a:t>
            </a:r>
            <a:r>
              <a:rPr lang="it-IT" sz="1600" dirty="0" err="1">
                <a:latin typeface="Arial" charset="0"/>
                <a:cs typeface="Arial" charset="0"/>
              </a:rPr>
              <a:t>supplies</a:t>
            </a:r>
            <a:r>
              <a:rPr lang="it-IT" sz="1600" dirty="0">
                <a:latin typeface="Arial" charset="0"/>
                <a:cs typeface="Arial" charset="0"/>
              </a:rPr>
              <a:t>, </a:t>
            </a:r>
            <a:r>
              <a:rPr lang="it-IT" sz="1600" dirty="0" err="1">
                <a:latin typeface="Arial" charset="0"/>
                <a:cs typeface="Arial" charset="0"/>
              </a:rPr>
              <a:t>administrative</a:t>
            </a:r>
            <a:r>
              <a:rPr lang="it-IT" sz="1600" dirty="0">
                <a:latin typeface="Arial" charset="0"/>
                <a:cs typeface="Arial" charset="0"/>
              </a:rPr>
              <a:t> and </a:t>
            </a:r>
            <a:r>
              <a:rPr lang="it-IT" sz="1600" dirty="0" err="1">
                <a:latin typeface="Arial" charset="0"/>
                <a:cs typeface="Arial" charset="0"/>
              </a:rPr>
              <a:t>harbour</a:t>
            </a:r>
            <a:r>
              <a:rPr lang="it-IT" sz="1600" dirty="0">
                <a:latin typeface="Arial" charset="0"/>
                <a:cs typeface="Arial" charset="0"/>
              </a:rPr>
              <a:t> </a:t>
            </a:r>
            <a:r>
              <a:rPr lang="it-IT" sz="1600" dirty="0" err="1">
                <a:latin typeface="Arial" charset="0"/>
                <a:cs typeface="Arial" charset="0"/>
              </a:rPr>
              <a:t>procedures</a:t>
            </a:r>
            <a:r>
              <a:rPr lang="it-IT" sz="1600" dirty="0">
                <a:latin typeface="Arial" charset="0"/>
                <a:cs typeface="Arial" charset="0"/>
              </a:rPr>
              <a:t>. </a:t>
            </a:r>
            <a:r>
              <a:rPr lang="it-IT" sz="1600" dirty="0" err="1">
                <a:latin typeface="Arial" charset="0"/>
                <a:cs typeface="Arial" charset="0"/>
              </a:rPr>
              <a:t>Procedures</a:t>
            </a:r>
            <a:r>
              <a:rPr lang="it-IT" sz="1600" dirty="0">
                <a:latin typeface="Arial" charset="0"/>
                <a:cs typeface="Arial" charset="0"/>
              </a:rPr>
              <a:t> are </a:t>
            </a:r>
            <a:r>
              <a:rPr lang="it-IT" sz="1600" dirty="0" err="1">
                <a:latin typeface="Arial" charset="0"/>
                <a:cs typeface="Arial" charset="0"/>
              </a:rPr>
              <a:t>certified</a:t>
            </a:r>
            <a:r>
              <a:rPr lang="it-IT" sz="1600" dirty="0">
                <a:latin typeface="Arial" charset="0"/>
                <a:cs typeface="Arial" charset="0"/>
              </a:rPr>
              <a:t> under ISO 9001/2008 SO.PRO.MAR. </a:t>
            </a:r>
            <a:r>
              <a:rPr lang="it-IT" sz="1600" dirty="0" smtClean="0">
                <a:latin typeface="Arial" charset="0"/>
                <a:cs typeface="Arial" charset="0"/>
              </a:rPr>
              <a:t> </a:t>
            </a:r>
            <a:r>
              <a:rPr lang="it-IT" sz="1600" dirty="0" err="1" smtClean="0">
                <a:latin typeface="Arial" charset="0"/>
                <a:cs typeface="Arial" charset="0"/>
              </a:rPr>
              <a:t>manual</a:t>
            </a:r>
            <a:r>
              <a:rPr lang="it-IT" sz="1600" dirty="0" smtClean="0">
                <a:latin typeface="Arial" charset="0"/>
                <a:cs typeface="Arial" charset="0"/>
              </a:rPr>
              <a:t>.</a:t>
            </a:r>
            <a:endParaRPr lang="it-IT" sz="1600" dirty="0"/>
          </a:p>
        </p:txBody>
      </p:sp>
      <p:sp>
        <p:nvSpPr>
          <p:cNvPr id="4" name="Rettangolo arrotondato 3"/>
          <p:cNvSpPr/>
          <p:nvPr/>
        </p:nvSpPr>
        <p:spPr>
          <a:xfrm>
            <a:off x="4898280" y="4200768"/>
            <a:ext cx="3960000" cy="1800000"/>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r>
              <a:rPr lang="it-IT" sz="1600" b="1" u="sng" dirty="0" err="1">
                <a:latin typeface="Arial" charset="0"/>
                <a:cs typeface="Arial" charset="0"/>
              </a:rPr>
              <a:t>Technical</a:t>
            </a:r>
            <a:r>
              <a:rPr lang="it-IT" sz="1600" b="1" u="sng" dirty="0">
                <a:latin typeface="Arial" charset="0"/>
                <a:cs typeface="Arial" charset="0"/>
              </a:rPr>
              <a:t> </a:t>
            </a:r>
            <a:r>
              <a:rPr lang="it-IT" sz="1600" b="1" u="sng" dirty="0" err="1">
                <a:latin typeface="Arial" charset="0"/>
                <a:cs typeface="Arial" charset="0"/>
              </a:rPr>
              <a:t>dept</a:t>
            </a:r>
            <a:r>
              <a:rPr lang="it-IT" sz="1600" b="1" u="sng" dirty="0">
                <a:latin typeface="Arial" charset="0"/>
                <a:cs typeface="Arial" charset="0"/>
              </a:rPr>
              <a:t> </a:t>
            </a:r>
            <a:r>
              <a:rPr lang="it-IT" sz="1600" dirty="0" err="1">
                <a:latin typeface="Arial" charset="0"/>
                <a:cs typeface="Arial" charset="0"/>
              </a:rPr>
              <a:t>is</a:t>
            </a:r>
            <a:r>
              <a:rPr lang="it-IT" sz="1600" dirty="0">
                <a:latin typeface="Arial" charset="0"/>
                <a:cs typeface="Arial" charset="0"/>
              </a:rPr>
              <a:t> </a:t>
            </a:r>
            <a:r>
              <a:rPr lang="it-IT" sz="1600" dirty="0" err="1">
                <a:latin typeface="Arial" charset="0"/>
                <a:cs typeface="Arial" charset="0"/>
              </a:rPr>
              <a:t>specialized</a:t>
            </a:r>
            <a:r>
              <a:rPr lang="it-IT" sz="1600" dirty="0">
                <a:latin typeface="Arial" charset="0"/>
                <a:cs typeface="Arial" charset="0"/>
              </a:rPr>
              <a:t> in </a:t>
            </a:r>
            <a:r>
              <a:rPr lang="it-IT" sz="1600" dirty="0" err="1">
                <a:latin typeface="Arial" charset="0"/>
                <a:cs typeface="Arial" charset="0"/>
              </a:rPr>
              <a:t>scientific</a:t>
            </a:r>
            <a:r>
              <a:rPr lang="it-IT" sz="1600" dirty="0">
                <a:latin typeface="Arial" charset="0"/>
                <a:cs typeface="Arial" charset="0"/>
              </a:rPr>
              <a:t> </a:t>
            </a:r>
            <a:r>
              <a:rPr lang="it-IT" sz="1600" dirty="0" err="1">
                <a:latin typeface="Arial" charset="0"/>
                <a:cs typeface="Arial" charset="0"/>
              </a:rPr>
              <a:t>instruments</a:t>
            </a:r>
            <a:r>
              <a:rPr lang="it-IT" sz="1600" dirty="0">
                <a:latin typeface="Arial" charset="0"/>
                <a:cs typeface="Arial" charset="0"/>
              </a:rPr>
              <a:t> management and </a:t>
            </a:r>
            <a:r>
              <a:rPr lang="it-IT" sz="1600" dirty="0" err="1">
                <a:latin typeface="Arial" charset="0"/>
                <a:cs typeface="Arial" charset="0"/>
              </a:rPr>
              <a:t>multidisciplinar</a:t>
            </a:r>
            <a:r>
              <a:rPr lang="it-IT" sz="1600" dirty="0">
                <a:latin typeface="Arial" charset="0"/>
                <a:cs typeface="Arial" charset="0"/>
              </a:rPr>
              <a:t> </a:t>
            </a:r>
            <a:r>
              <a:rPr lang="it-IT" sz="1600" dirty="0" err="1">
                <a:latin typeface="Arial" charset="0"/>
                <a:cs typeface="Arial" charset="0"/>
              </a:rPr>
              <a:t>surveys</a:t>
            </a:r>
            <a:r>
              <a:rPr lang="it-IT" sz="1600" dirty="0">
                <a:latin typeface="Arial" charset="0"/>
                <a:cs typeface="Arial" charset="0"/>
              </a:rPr>
              <a:t> </a:t>
            </a:r>
            <a:r>
              <a:rPr lang="it-IT" sz="1600" dirty="0" err="1">
                <a:latin typeface="Arial" charset="0"/>
                <a:cs typeface="Arial" charset="0"/>
              </a:rPr>
              <a:t>for</a:t>
            </a:r>
            <a:r>
              <a:rPr lang="it-IT" sz="1600" dirty="0">
                <a:latin typeface="Arial" charset="0"/>
                <a:cs typeface="Arial" charset="0"/>
              </a:rPr>
              <a:t> private </a:t>
            </a:r>
            <a:r>
              <a:rPr lang="it-IT" sz="1600" dirty="0" err="1">
                <a:latin typeface="Arial" charset="0"/>
                <a:cs typeface="Arial" charset="0"/>
              </a:rPr>
              <a:t>companies</a:t>
            </a:r>
            <a:r>
              <a:rPr lang="it-IT" sz="1600" dirty="0">
                <a:latin typeface="Arial" charset="0"/>
                <a:cs typeface="Arial" charset="0"/>
              </a:rPr>
              <a:t> and public </a:t>
            </a:r>
            <a:r>
              <a:rPr lang="it-IT" sz="1600" dirty="0" err="1">
                <a:latin typeface="Arial" charset="0"/>
                <a:cs typeface="Arial" charset="0"/>
              </a:rPr>
              <a:t>authorities</a:t>
            </a:r>
            <a:r>
              <a:rPr lang="it-IT" sz="1600" dirty="0">
                <a:latin typeface="Arial" charset="0"/>
                <a:cs typeface="Arial" charset="0"/>
              </a:rPr>
              <a:t>. </a:t>
            </a:r>
            <a:r>
              <a:rPr lang="it-IT" sz="1600" dirty="0" err="1">
                <a:latin typeface="Arial" charset="0"/>
                <a:cs typeface="Arial" charset="0"/>
              </a:rPr>
              <a:t>Procedures</a:t>
            </a:r>
            <a:r>
              <a:rPr lang="it-IT" sz="1600" dirty="0">
                <a:latin typeface="Arial" charset="0"/>
                <a:cs typeface="Arial" charset="0"/>
              </a:rPr>
              <a:t> are </a:t>
            </a:r>
            <a:r>
              <a:rPr lang="it-IT" sz="1600" dirty="0" err="1">
                <a:latin typeface="Arial" charset="0"/>
                <a:cs typeface="Arial" charset="0"/>
              </a:rPr>
              <a:t>certified</a:t>
            </a:r>
            <a:r>
              <a:rPr lang="it-IT" sz="1600" dirty="0">
                <a:latin typeface="Arial" charset="0"/>
                <a:cs typeface="Arial" charset="0"/>
              </a:rPr>
              <a:t> under ISO 9001/2008 SO.PRO.MAR. </a:t>
            </a:r>
            <a:r>
              <a:rPr lang="it-IT" sz="1600" dirty="0" err="1" smtClean="0">
                <a:latin typeface="Arial" charset="0"/>
                <a:cs typeface="Arial" charset="0"/>
              </a:rPr>
              <a:t>manual</a:t>
            </a:r>
            <a:r>
              <a:rPr lang="it-IT" sz="1600" dirty="0" smtClean="0">
                <a:latin typeface="Arial" charset="0"/>
                <a:cs typeface="Arial" charset="0"/>
              </a:rPr>
              <a:t>.</a:t>
            </a:r>
            <a:endParaRPr lang="it-IT" sz="1600" dirty="0">
              <a:latin typeface="Arial" charset="0"/>
              <a:cs typeface="Arial" charset="0"/>
            </a:endParaRPr>
          </a:p>
        </p:txBody>
      </p:sp>
      <p:sp>
        <p:nvSpPr>
          <p:cNvPr id="5" name="Rettangolo arrotondato 4"/>
          <p:cNvSpPr/>
          <p:nvPr/>
        </p:nvSpPr>
        <p:spPr>
          <a:xfrm>
            <a:off x="1332000" y="571480"/>
            <a:ext cx="6480000" cy="1357322"/>
          </a:xfrm>
          <a:prstGeom prst="roundRect">
            <a:avLst/>
          </a:prstGeom>
        </p:spPr>
        <p:style>
          <a:lnRef idx="0">
            <a:schemeClr val="accent5"/>
          </a:lnRef>
          <a:fillRef idx="3">
            <a:schemeClr val="accent5"/>
          </a:fillRef>
          <a:effectRef idx="3">
            <a:schemeClr val="accent5"/>
          </a:effectRef>
          <a:fontRef idx="minor">
            <a:schemeClr val="lt1"/>
          </a:fontRef>
        </p:style>
        <p:txBody>
          <a:bodyPr anchor="ctr"/>
          <a:lstStyle/>
          <a:p>
            <a:pPr algn="ctr">
              <a:defRPr/>
            </a:pPr>
            <a:r>
              <a:rPr lang="it-IT" sz="1600" b="1" u="sng" dirty="0" err="1">
                <a:latin typeface="Arial" pitchFamily="34" charset="0"/>
                <a:cs typeface="Arial" pitchFamily="34" charset="0"/>
              </a:rPr>
              <a:t>Maritime</a:t>
            </a:r>
            <a:r>
              <a:rPr lang="it-IT" sz="1600" b="1" u="sng" dirty="0">
                <a:latin typeface="Arial" pitchFamily="34" charset="0"/>
                <a:cs typeface="Arial" pitchFamily="34" charset="0"/>
              </a:rPr>
              <a:t> </a:t>
            </a:r>
            <a:r>
              <a:rPr lang="it-IT" sz="1600" b="1" u="sng" dirty="0" err="1">
                <a:latin typeface="Arial" pitchFamily="34" charset="0"/>
                <a:cs typeface="Arial" pitchFamily="34" charset="0"/>
              </a:rPr>
              <a:t>dept</a:t>
            </a:r>
            <a:r>
              <a:rPr lang="it-IT" sz="1600" dirty="0">
                <a:latin typeface="Arial" pitchFamily="34" charset="0"/>
                <a:cs typeface="Arial" pitchFamily="34" charset="0"/>
              </a:rPr>
              <a:t>: </a:t>
            </a:r>
            <a:r>
              <a:rPr lang="it-IT" sz="1600" dirty="0" err="1">
                <a:latin typeface="Arial" pitchFamily="34" charset="0"/>
                <a:cs typeface="Arial" pitchFamily="34" charset="0"/>
              </a:rPr>
              <a:t>takes</a:t>
            </a:r>
            <a:r>
              <a:rPr lang="it-IT" sz="1600" dirty="0">
                <a:latin typeface="Arial" pitchFamily="34" charset="0"/>
                <a:cs typeface="Arial" pitchFamily="34" charset="0"/>
              </a:rPr>
              <a:t> care </a:t>
            </a:r>
            <a:r>
              <a:rPr lang="it-IT" sz="1600" dirty="0" err="1">
                <a:latin typeface="Arial" pitchFamily="34" charset="0"/>
                <a:cs typeface="Arial" pitchFamily="34" charset="0"/>
              </a:rPr>
              <a:t>of</a:t>
            </a:r>
            <a:r>
              <a:rPr lang="it-IT" sz="1600" dirty="0">
                <a:latin typeface="Arial" pitchFamily="34" charset="0"/>
                <a:cs typeface="Arial" pitchFamily="34" charset="0"/>
              </a:rPr>
              <a:t> </a:t>
            </a:r>
            <a:r>
              <a:rPr lang="it-IT" sz="1600" dirty="0" err="1">
                <a:latin typeface="Arial" pitchFamily="34" charset="0"/>
                <a:cs typeface="Arial" pitchFamily="34" charset="0"/>
              </a:rPr>
              <a:t>ship</a:t>
            </a:r>
            <a:r>
              <a:rPr lang="it-IT" sz="1600" dirty="0">
                <a:latin typeface="Arial" pitchFamily="34" charset="0"/>
                <a:cs typeface="Arial" pitchFamily="34" charset="0"/>
              </a:rPr>
              <a:t> </a:t>
            </a:r>
            <a:r>
              <a:rPr lang="it-IT" sz="1600" dirty="0" err="1">
                <a:latin typeface="Arial" pitchFamily="34" charset="0"/>
                <a:cs typeface="Arial" pitchFamily="34" charset="0"/>
              </a:rPr>
              <a:t>handling</a:t>
            </a:r>
            <a:r>
              <a:rPr lang="it-IT" sz="1600" dirty="0">
                <a:latin typeface="Arial" pitchFamily="34" charset="0"/>
                <a:cs typeface="Arial" pitchFamily="34" charset="0"/>
              </a:rPr>
              <a:t> </a:t>
            </a:r>
            <a:r>
              <a:rPr lang="it-IT" sz="1600" dirty="0" err="1">
                <a:latin typeface="Arial" pitchFamily="34" charset="0"/>
                <a:cs typeface="Arial" pitchFamily="34" charset="0"/>
              </a:rPr>
              <a:t>with</a:t>
            </a:r>
            <a:r>
              <a:rPr lang="it-IT" sz="1600" dirty="0">
                <a:latin typeface="Arial" pitchFamily="34" charset="0"/>
                <a:cs typeface="Arial" pitchFamily="34" charset="0"/>
              </a:rPr>
              <a:t> </a:t>
            </a:r>
            <a:r>
              <a:rPr lang="it-IT" sz="1600" dirty="0" err="1">
                <a:latin typeface="Arial" pitchFamily="34" charset="0"/>
                <a:cs typeface="Arial" pitchFamily="34" charset="0"/>
              </a:rPr>
              <a:t>specific</a:t>
            </a:r>
            <a:r>
              <a:rPr lang="it-IT" sz="1600" dirty="0">
                <a:latin typeface="Arial" pitchFamily="34" charset="0"/>
                <a:cs typeface="Arial" pitchFamily="34" charset="0"/>
              </a:rPr>
              <a:t> </a:t>
            </a:r>
            <a:r>
              <a:rPr lang="it-IT" sz="1600" dirty="0" err="1">
                <a:latin typeface="Arial" pitchFamily="34" charset="0"/>
                <a:cs typeface="Arial" pitchFamily="34" charset="0"/>
              </a:rPr>
              <a:t>attention</a:t>
            </a:r>
            <a:r>
              <a:rPr lang="it-IT" sz="1600" dirty="0">
                <a:latin typeface="Arial" pitchFamily="34" charset="0"/>
                <a:cs typeface="Arial" pitchFamily="34" charset="0"/>
              </a:rPr>
              <a:t> </a:t>
            </a:r>
            <a:r>
              <a:rPr lang="it-IT" sz="1600" dirty="0" err="1">
                <a:latin typeface="Arial" pitchFamily="34" charset="0"/>
                <a:cs typeface="Arial" pitchFamily="34" charset="0"/>
              </a:rPr>
              <a:t>to</a:t>
            </a:r>
            <a:r>
              <a:rPr lang="it-IT" sz="1600" dirty="0">
                <a:latin typeface="Arial" pitchFamily="34" charset="0"/>
                <a:cs typeface="Arial" pitchFamily="34" charset="0"/>
              </a:rPr>
              <a:t>  </a:t>
            </a:r>
            <a:r>
              <a:rPr lang="it-IT" sz="1600" dirty="0" err="1" smtClean="0">
                <a:latin typeface="Arial" pitchFamily="34" charset="0"/>
                <a:cs typeface="Arial" pitchFamily="34" charset="0"/>
              </a:rPr>
              <a:t>personnel</a:t>
            </a:r>
            <a:r>
              <a:rPr lang="it-IT" sz="1600" dirty="0">
                <a:latin typeface="Arial" pitchFamily="34" charset="0"/>
                <a:cs typeface="Arial" pitchFamily="34" charset="0"/>
              </a:rPr>
              <a:t> </a:t>
            </a:r>
            <a:r>
              <a:rPr lang="it-IT" sz="1600" dirty="0" smtClean="0">
                <a:latin typeface="Arial" pitchFamily="34" charset="0"/>
                <a:cs typeface="Arial" pitchFamily="34" charset="0"/>
              </a:rPr>
              <a:t>and </a:t>
            </a:r>
            <a:r>
              <a:rPr lang="it-IT" sz="1600" dirty="0" err="1" smtClean="0">
                <a:latin typeface="Arial" pitchFamily="34" charset="0"/>
                <a:cs typeface="Arial" pitchFamily="34" charset="0"/>
              </a:rPr>
              <a:t>ships</a:t>
            </a:r>
            <a:r>
              <a:rPr lang="it-IT" sz="1600" dirty="0" smtClean="0">
                <a:latin typeface="Arial" pitchFamily="34" charset="0"/>
                <a:cs typeface="Arial" pitchFamily="34" charset="0"/>
              </a:rPr>
              <a:t> </a:t>
            </a:r>
            <a:r>
              <a:rPr lang="it-IT" sz="1600" dirty="0" err="1">
                <a:latin typeface="Arial" pitchFamily="34" charset="0"/>
                <a:cs typeface="Arial" pitchFamily="34" charset="0"/>
              </a:rPr>
              <a:t>safety</a:t>
            </a:r>
            <a:r>
              <a:rPr lang="it-IT" sz="1600" dirty="0">
                <a:latin typeface="Arial" pitchFamily="34" charset="0"/>
                <a:cs typeface="Arial" pitchFamily="34" charset="0"/>
              </a:rPr>
              <a:t>  and </a:t>
            </a:r>
            <a:r>
              <a:rPr lang="it-IT" sz="1600" dirty="0" err="1">
                <a:latin typeface="Arial" pitchFamily="34" charset="0"/>
                <a:cs typeface="Arial" pitchFamily="34" charset="0"/>
              </a:rPr>
              <a:t>environment</a:t>
            </a:r>
            <a:r>
              <a:rPr lang="it-IT" sz="1600" dirty="0">
                <a:latin typeface="Arial" pitchFamily="34" charset="0"/>
                <a:cs typeface="Arial" pitchFamily="34" charset="0"/>
              </a:rPr>
              <a:t> </a:t>
            </a:r>
            <a:r>
              <a:rPr lang="it-IT" sz="1600" dirty="0" err="1">
                <a:latin typeface="Arial" pitchFamily="34" charset="0"/>
                <a:cs typeface="Arial" pitchFamily="34" charset="0"/>
              </a:rPr>
              <a:t>protection</a:t>
            </a:r>
            <a:r>
              <a:rPr lang="it-IT" sz="1600" dirty="0">
                <a:latin typeface="Arial" pitchFamily="34" charset="0"/>
                <a:cs typeface="Arial" pitchFamily="34" charset="0"/>
              </a:rPr>
              <a:t> (</a:t>
            </a:r>
            <a:r>
              <a:rPr lang="it-IT" sz="1600" dirty="0" err="1">
                <a:latin typeface="Arial" pitchFamily="34" charset="0"/>
                <a:cs typeface="Arial" pitchFamily="34" charset="0"/>
              </a:rPr>
              <a:t>SafetyManagement</a:t>
            </a:r>
            <a:r>
              <a:rPr lang="it-IT" sz="1600" dirty="0">
                <a:latin typeface="Arial" pitchFamily="34" charset="0"/>
                <a:cs typeface="Arial" pitchFamily="34" charset="0"/>
              </a:rPr>
              <a:t> System), Work </a:t>
            </a:r>
            <a:r>
              <a:rPr lang="it-IT" sz="1600" dirty="0" err="1">
                <a:latin typeface="Arial" pitchFamily="34" charset="0"/>
                <a:cs typeface="Arial" pitchFamily="34" charset="0"/>
              </a:rPr>
              <a:t>Health</a:t>
            </a:r>
            <a:r>
              <a:rPr lang="it-IT" sz="1600" dirty="0">
                <a:latin typeface="Arial" pitchFamily="34" charset="0"/>
                <a:cs typeface="Arial" pitchFamily="34" charset="0"/>
              </a:rPr>
              <a:t> and </a:t>
            </a:r>
            <a:r>
              <a:rPr lang="it-IT" sz="1600" dirty="0" err="1">
                <a:latin typeface="Arial" pitchFamily="34" charset="0"/>
                <a:cs typeface="Arial" pitchFamily="34" charset="0"/>
              </a:rPr>
              <a:t>Safety</a:t>
            </a:r>
            <a:r>
              <a:rPr lang="it-IT" sz="1600" dirty="0">
                <a:latin typeface="Arial" pitchFamily="34" charset="0"/>
                <a:cs typeface="Arial" pitchFamily="34" charset="0"/>
              </a:rPr>
              <a:t>, </a:t>
            </a:r>
            <a:r>
              <a:rPr lang="it-IT" sz="1600" dirty="0" err="1">
                <a:latin typeface="Arial" pitchFamily="34" charset="0"/>
                <a:cs typeface="Arial" pitchFamily="34" charset="0"/>
              </a:rPr>
              <a:t>Ship</a:t>
            </a:r>
            <a:r>
              <a:rPr lang="it-IT" sz="1600" dirty="0">
                <a:latin typeface="Arial" pitchFamily="34" charset="0"/>
                <a:cs typeface="Arial" pitchFamily="34" charset="0"/>
              </a:rPr>
              <a:t> Security (ISPS Code).</a:t>
            </a:r>
          </a:p>
        </p:txBody>
      </p:sp>
      <p:sp>
        <p:nvSpPr>
          <p:cNvPr id="7" name="Ovale 6"/>
          <p:cNvSpPr/>
          <p:nvPr/>
        </p:nvSpPr>
        <p:spPr>
          <a:xfrm>
            <a:off x="2571736" y="2214554"/>
            <a:ext cx="4143404" cy="1785950"/>
          </a:xfrm>
          <a:prstGeom prst="ellipse">
            <a:avLst/>
          </a:prstGeom>
        </p:spPr>
        <p:style>
          <a:lnRef idx="0">
            <a:schemeClr val="accent1"/>
          </a:lnRef>
          <a:fillRef idx="3">
            <a:schemeClr val="accent1"/>
          </a:fillRef>
          <a:effectRef idx="3">
            <a:schemeClr val="accent1"/>
          </a:effectRef>
          <a:fontRef idx="minor">
            <a:schemeClr val="lt1"/>
          </a:fontRef>
        </p:style>
        <p:txBody>
          <a:bodyPr anchor="ctr"/>
          <a:lstStyle/>
          <a:p>
            <a:pPr algn="ctr">
              <a:defRPr/>
            </a:pPr>
            <a:r>
              <a:rPr lang="it-IT" sz="2400" b="1" dirty="0">
                <a:latin typeface="Arial" pitchFamily="34" charset="0"/>
                <a:cs typeface="Arial" pitchFamily="34" charset="0"/>
              </a:rPr>
              <a:t>SO.PRO.MAR. </a:t>
            </a:r>
            <a:r>
              <a:rPr lang="it-IT" sz="2400" b="1" dirty="0" err="1" smtClean="0">
                <a:latin typeface="Arial" pitchFamily="34" charset="0"/>
                <a:cs typeface="Arial" pitchFamily="34" charset="0"/>
              </a:rPr>
              <a:t>ashore</a:t>
            </a:r>
            <a:r>
              <a:rPr lang="it-IT" sz="2400" b="1" dirty="0" smtClean="0">
                <a:latin typeface="Arial" pitchFamily="34" charset="0"/>
                <a:cs typeface="Arial" pitchFamily="34" charset="0"/>
              </a:rPr>
              <a:t> </a:t>
            </a:r>
            <a:r>
              <a:rPr lang="it-IT" sz="2400" b="1" dirty="0" err="1">
                <a:latin typeface="Arial" pitchFamily="34" charset="0"/>
                <a:cs typeface="Arial" pitchFamily="34" charset="0"/>
              </a:rPr>
              <a:t>structure</a:t>
            </a:r>
            <a:endParaRPr lang="it-IT" sz="2400" b="1" dirty="0">
              <a:latin typeface="Arial" pitchFamily="34" charset="0"/>
              <a:cs typeface="Arial" pitchFamily="34" charset="0"/>
            </a:endParaRP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1" name="Immagine 10" descr="MINERVA UNO ag_001.jpg"/>
            <p:cNvPicPr>
              <a:picLocks noChangeAspect="1"/>
            </p:cNvPicPr>
            <p:nvPr/>
          </p:nvPicPr>
          <p:blipFill>
            <a:blip r:embed="rId2">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2" name="Immagine 11" descr="URANIA LONG NOW_001.jpg"/>
            <p:cNvPicPr>
              <a:picLocks noChangeAspect="1"/>
            </p:cNvPicPr>
            <p:nvPr/>
          </p:nvPicPr>
          <p:blipFill>
            <a:blip r:embed="rId3">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3" name="Immagine 4" descr="Logo Sopromar nuovo.jpg"/>
            <p:cNvPicPr>
              <a:picLocks noChangeAspect="1"/>
            </p:cNvPicPr>
            <p:nvPr/>
          </p:nvPicPr>
          <p:blipFill>
            <a:blip r:embed="rId4"/>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1" name="Arrotonda angolo diagonale rettangolo 10"/>
          <p:cNvSpPr/>
          <p:nvPr/>
        </p:nvSpPr>
        <p:spPr>
          <a:xfrm>
            <a:off x="214282" y="714356"/>
            <a:ext cx="8643998" cy="2286016"/>
          </a:xfrm>
          <a:prstGeom prst="round2DiagRect">
            <a:avLst/>
          </a:prstGeom>
        </p:spPr>
        <p:style>
          <a:lnRef idx="0">
            <a:schemeClr val="accent1"/>
          </a:lnRef>
          <a:fillRef idx="3">
            <a:schemeClr val="accent1"/>
          </a:fillRef>
          <a:effectRef idx="3">
            <a:schemeClr val="accent1"/>
          </a:effectRef>
          <a:fontRef idx="minor">
            <a:schemeClr val="lt1"/>
          </a:fontRef>
        </p:style>
        <p:txBody>
          <a:bodyPr anchor="ctr"/>
          <a:lstStyle/>
          <a:p>
            <a:pPr algn="just" eaLnBrk="0" hangingPunct="0">
              <a:spcBef>
                <a:spcPct val="20000"/>
              </a:spcBef>
              <a:defRPr/>
            </a:pPr>
            <a:r>
              <a:rPr lang="it-IT" dirty="0">
                <a:solidFill>
                  <a:schemeClr val="bg1"/>
                </a:solidFill>
                <a:latin typeface="Arial" pitchFamily="34" charset="0"/>
                <a:cs typeface="Arial" pitchFamily="34" charset="0"/>
              </a:rPr>
              <a:t>SO.PRO.MAR. S.p.A </a:t>
            </a:r>
            <a:r>
              <a:rPr lang="it-IT" dirty="0" err="1">
                <a:solidFill>
                  <a:schemeClr val="bg1"/>
                </a:solidFill>
                <a:latin typeface="Arial" pitchFamily="34" charset="0"/>
                <a:cs typeface="Arial" pitchFamily="34" charset="0"/>
              </a:rPr>
              <a:t>has</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been</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working</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together</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with</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national</a:t>
            </a:r>
            <a:r>
              <a:rPr lang="it-IT" dirty="0">
                <a:solidFill>
                  <a:schemeClr val="bg1"/>
                </a:solidFill>
                <a:latin typeface="Arial" pitchFamily="34" charset="0"/>
                <a:cs typeface="Arial" pitchFamily="34" charset="0"/>
              </a:rPr>
              <a:t> and </a:t>
            </a:r>
            <a:r>
              <a:rPr lang="it-IT" dirty="0" err="1">
                <a:solidFill>
                  <a:schemeClr val="bg1"/>
                </a:solidFill>
                <a:latin typeface="Arial" pitchFamily="34" charset="0"/>
                <a:cs typeface="Arial" pitchFamily="34" charset="0"/>
              </a:rPr>
              <a:t>international</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research</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institutes</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since</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its</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constitution</a:t>
            </a:r>
            <a:r>
              <a:rPr lang="it-IT" dirty="0">
                <a:solidFill>
                  <a:schemeClr val="bg1"/>
                </a:solidFill>
                <a:latin typeface="Arial" pitchFamily="34" charset="0"/>
                <a:cs typeface="Arial" pitchFamily="34" charset="0"/>
              </a:rPr>
              <a:t>.  In </a:t>
            </a:r>
            <a:r>
              <a:rPr lang="it-IT" dirty="0" err="1">
                <a:solidFill>
                  <a:schemeClr val="bg1"/>
                </a:solidFill>
                <a:latin typeface="Arial" pitchFamily="34" charset="0"/>
                <a:cs typeface="Arial" pitchFamily="34" charset="0"/>
              </a:rPr>
              <a:t>particular</a:t>
            </a:r>
            <a:r>
              <a:rPr lang="it-IT" dirty="0">
                <a:solidFill>
                  <a:schemeClr val="bg1"/>
                </a:solidFill>
                <a:latin typeface="Arial" pitchFamily="34" charset="0"/>
                <a:cs typeface="Arial" pitchFamily="34" charset="0"/>
              </a:rPr>
              <a:t>, in the </a:t>
            </a:r>
            <a:r>
              <a:rPr lang="it-IT" dirty="0" err="1">
                <a:solidFill>
                  <a:schemeClr val="bg1"/>
                </a:solidFill>
                <a:latin typeface="Arial" pitchFamily="34" charset="0"/>
                <a:cs typeface="Arial" pitchFamily="34" charset="0"/>
              </a:rPr>
              <a:t>oceanographic</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research</a:t>
            </a:r>
            <a:r>
              <a:rPr lang="it-IT" dirty="0">
                <a:solidFill>
                  <a:schemeClr val="bg1"/>
                </a:solidFill>
                <a:latin typeface="Arial" pitchFamily="34" charset="0"/>
                <a:cs typeface="Arial" pitchFamily="34" charset="0"/>
              </a:rPr>
              <a:t> </a:t>
            </a:r>
            <a:r>
              <a:rPr lang="it-IT" dirty="0" err="1">
                <a:solidFill>
                  <a:schemeClr val="bg1"/>
                </a:solidFill>
                <a:latin typeface="Arial" pitchFamily="34" charset="0"/>
                <a:cs typeface="Arial" pitchFamily="34" charset="0"/>
              </a:rPr>
              <a:t>field</a:t>
            </a:r>
            <a:r>
              <a:rPr lang="it-IT" dirty="0">
                <a:solidFill>
                  <a:schemeClr val="bg1"/>
                </a:solidFill>
                <a:latin typeface="Arial" pitchFamily="34" charset="0"/>
                <a:cs typeface="Arial" pitchFamily="34" charset="0"/>
              </a:rPr>
              <a:t>, are </a:t>
            </a:r>
            <a:r>
              <a:rPr lang="it-IT" dirty="0" err="1">
                <a:solidFill>
                  <a:schemeClr val="bg1"/>
                </a:solidFill>
                <a:latin typeface="Arial" pitchFamily="34" charset="0"/>
                <a:cs typeface="Arial" pitchFamily="34" charset="0"/>
              </a:rPr>
              <a:t>operating</a:t>
            </a:r>
            <a:r>
              <a:rPr lang="it-IT" dirty="0">
                <a:solidFill>
                  <a:schemeClr val="bg1"/>
                </a:solidFill>
                <a:latin typeface="Arial" pitchFamily="34" charset="0"/>
                <a:cs typeface="Arial" pitchFamily="34" charset="0"/>
              </a:rPr>
              <a:t>:</a:t>
            </a:r>
          </a:p>
          <a:p>
            <a:pPr eaLnBrk="0" hangingPunct="0">
              <a:spcBef>
                <a:spcPct val="20000"/>
              </a:spcBef>
              <a:defRPr/>
            </a:pPr>
            <a:r>
              <a:rPr lang="it-IT" dirty="0">
                <a:solidFill>
                  <a:schemeClr val="bg1"/>
                </a:solidFill>
                <a:latin typeface="Arial" pitchFamily="34" charset="0"/>
                <a:cs typeface="Arial" pitchFamily="34" charset="0"/>
              </a:rPr>
              <a:t> - a more </a:t>
            </a:r>
            <a:r>
              <a:rPr lang="it-IT" dirty="0" err="1">
                <a:solidFill>
                  <a:schemeClr val="bg1"/>
                </a:solidFill>
                <a:latin typeface="Arial" pitchFamily="34" charset="0"/>
                <a:cs typeface="Arial" pitchFamily="34" charset="0"/>
              </a:rPr>
              <a:t>than</a:t>
            </a:r>
            <a:r>
              <a:rPr lang="it-IT" dirty="0">
                <a:solidFill>
                  <a:schemeClr val="bg1"/>
                </a:solidFill>
                <a:latin typeface="Arial" pitchFamily="34" charset="0"/>
                <a:cs typeface="Arial" pitchFamily="34" charset="0"/>
              </a:rPr>
              <a:t> 20 </a:t>
            </a:r>
            <a:r>
              <a:rPr lang="it-IT" dirty="0" err="1">
                <a:solidFill>
                  <a:schemeClr val="bg1"/>
                </a:solidFill>
                <a:latin typeface="Arial" pitchFamily="34" charset="0"/>
                <a:cs typeface="Arial" pitchFamily="34" charset="0"/>
              </a:rPr>
              <a:t>years</a:t>
            </a:r>
            <a:r>
              <a:rPr lang="it-IT" dirty="0">
                <a:solidFill>
                  <a:schemeClr val="bg1"/>
                </a:solidFill>
                <a:latin typeface="Arial" pitchFamily="34" charset="0"/>
                <a:cs typeface="Arial" pitchFamily="34" charset="0"/>
              </a:rPr>
              <a:t> long partnership </a:t>
            </a:r>
            <a:r>
              <a:rPr lang="it-IT" dirty="0" err="1">
                <a:solidFill>
                  <a:schemeClr val="bg1"/>
                </a:solidFill>
                <a:latin typeface="Arial" pitchFamily="34" charset="0"/>
                <a:cs typeface="Arial" pitchFamily="34" charset="0"/>
              </a:rPr>
              <a:t>with</a:t>
            </a:r>
            <a:r>
              <a:rPr lang="it-IT" dirty="0">
                <a:solidFill>
                  <a:schemeClr val="bg1"/>
                </a:solidFill>
                <a:latin typeface="Arial" pitchFamily="34" charset="0"/>
                <a:cs typeface="Arial" pitchFamily="34" charset="0"/>
              </a:rPr>
              <a:t> C.N.R. </a:t>
            </a:r>
          </a:p>
          <a:p>
            <a:pPr eaLnBrk="0" hangingPunct="0">
              <a:spcBef>
                <a:spcPct val="20000"/>
              </a:spcBef>
              <a:defRPr/>
            </a:pPr>
            <a:r>
              <a:rPr lang="it-IT" dirty="0">
                <a:solidFill>
                  <a:schemeClr val="bg1"/>
                </a:solidFill>
                <a:latin typeface="Arial" pitchFamily="34" charset="0"/>
                <a:cs typeface="Arial" pitchFamily="34" charset="0"/>
              </a:rPr>
              <a:t> - a more </a:t>
            </a:r>
            <a:r>
              <a:rPr lang="it-IT" dirty="0" err="1">
                <a:solidFill>
                  <a:schemeClr val="bg1"/>
                </a:solidFill>
                <a:latin typeface="Arial" pitchFamily="34" charset="0"/>
                <a:cs typeface="Arial" pitchFamily="34" charset="0"/>
              </a:rPr>
              <a:t>than</a:t>
            </a:r>
            <a:r>
              <a:rPr lang="it-IT" dirty="0">
                <a:solidFill>
                  <a:schemeClr val="bg1"/>
                </a:solidFill>
                <a:latin typeface="Arial" pitchFamily="34" charset="0"/>
                <a:cs typeface="Arial" pitchFamily="34" charset="0"/>
              </a:rPr>
              <a:t> 10 </a:t>
            </a:r>
            <a:r>
              <a:rPr lang="it-IT" dirty="0" err="1">
                <a:solidFill>
                  <a:schemeClr val="bg1"/>
                </a:solidFill>
                <a:latin typeface="Arial" pitchFamily="34" charset="0"/>
                <a:cs typeface="Arial" pitchFamily="34" charset="0"/>
              </a:rPr>
              <a:t>years</a:t>
            </a:r>
            <a:r>
              <a:rPr lang="it-IT" dirty="0">
                <a:solidFill>
                  <a:schemeClr val="bg1"/>
                </a:solidFill>
                <a:latin typeface="Arial" pitchFamily="34" charset="0"/>
                <a:cs typeface="Arial" pitchFamily="34" charset="0"/>
              </a:rPr>
              <a:t> long partnership </a:t>
            </a:r>
            <a:r>
              <a:rPr lang="it-IT" dirty="0" err="1">
                <a:solidFill>
                  <a:schemeClr val="bg1"/>
                </a:solidFill>
                <a:latin typeface="Arial" pitchFamily="34" charset="0"/>
                <a:cs typeface="Arial" pitchFamily="34" charset="0"/>
              </a:rPr>
              <a:t>with</a:t>
            </a:r>
            <a:r>
              <a:rPr lang="it-IT" dirty="0">
                <a:solidFill>
                  <a:schemeClr val="bg1"/>
                </a:solidFill>
                <a:latin typeface="Arial" pitchFamily="34" charset="0"/>
                <a:cs typeface="Arial" pitchFamily="34" charset="0"/>
              </a:rPr>
              <a:t> ISPRA.</a:t>
            </a:r>
          </a:p>
          <a:p>
            <a:pPr algn="ctr">
              <a:defRPr/>
            </a:pPr>
            <a:endParaRPr lang="it-IT" dirty="0">
              <a:solidFill>
                <a:schemeClr val="bg1"/>
              </a:solidFill>
              <a:latin typeface="Arial" pitchFamily="34" charset="0"/>
              <a:cs typeface="Arial" pitchFamily="34" charset="0"/>
            </a:endParaRP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4" name="Immagine 13" descr="MINERVA UNO ag_001.jpg"/>
            <p:cNvPicPr>
              <a:picLocks noChangeAspect="1"/>
            </p:cNvPicPr>
            <p:nvPr/>
          </p:nvPicPr>
          <p:blipFill>
            <a:blip r:embed="rId2">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5" name="Immagine 14" descr="URANIA LONG NOW_001.jpg"/>
            <p:cNvPicPr>
              <a:picLocks noChangeAspect="1"/>
            </p:cNvPicPr>
            <p:nvPr/>
          </p:nvPicPr>
          <p:blipFill>
            <a:blip r:embed="rId3">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6" name="Immagine 4" descr="Logo Sopromar nuovo.jpg"/>
            <p:cNvPicPr>
              <a:picLocks noChangeAspect="1"/>
            </p:cNvPicPr>
            <p:nvPr/>
          </p:nvPicPr>
          <p:blipFill>
            <a:blip r:embed="rId4"/>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pic>
        <p:nvPicPr>
          <p:cNvPr id="8" name="Immagine 7" descr="DSCN6213.jpg"/>
          <p:cNvPicPr>
            <a:picLocks noChangeAspect="1"/>
          </p:cNvPicPr>
          <p:nvPr/>
        </p:nvPicPr>
        <p:blipFill>
          <a:blip r:embed="rId5" cstate="print"/>
          <a:stretch>
            <a:fillRect/>
          </a:stretch>
        </p:blipFill>
        <p:spPr>
          <a:xfrm>
            <a:off x="4714876" y="3214684"/>
            <a:ext cx="3839999" cy="2880000"/>
          </a:xfrm>
          <a:prstGeom prst="rect">
            <a:avLst/>
          </a:prstGeom>
        </p:spPr>
      </p:pic>
      <p:pic>
        <p:nvPicPr>
          <p:cNvPr id="9" name="Immagine 8" descr="DSCN0763.jpg"/>
          <p:cNvPicPr>
            <a:picLocks noChangeAspect="1"/>
          </p:cNvPicPr>
          <p:nvPr/>
        </p:nvPicPr>
        <p:blipFill>
          <a:blip r:embed="rId6" cstate="print"/>
          <a:stretch>
            <a:fillRect/>
          </a:stretch>
        </p:blipFill>
        <p:spPr>
          <a:xfrm>
            <a:off x="517685" y="3214684"/>
            <a:ext cx="3840001" cy="288000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11266" name="Rectangle 1"/>
          <p:cNvSpPr>
            <a:spLocks noChangeArrowheads="1"/>
          </p:cNvSpPr>
          <p:nvPr/>
        </p:nvSpPr>
        <p:spPr bwMode="auto">
          <a:xfrm>
            <a:off x="142875" y="238125"/>
            <a:ext cx="8786813" cy="5724525"/>
          </a:xfrm>
          <a:prstGeom prst="rect">
            <a:avLst/>
          </a:prstGeom>
          <a:noFill/>
          <a:ln w="9525">
            <a:noFill/>
            <a:miter lim="800000"/>
            <a:headEnd/>
            <a:tailEnd/>
          </a:ln>
        </p:spPr>
        <p:txBody>
          <a:bodyPr anchor="ctr">
            <a:spAutoFit/>
          </a:bodyPr>
          <a:lstStyle/>
          <a:p>
            <a:pPr algn="ctr" eaLnBrk="0" hangingPunct="0">
              <a:defRPr/>
            </a:pPr>
            <a:r>
              <a:rPr lang="it-IT" sz="2400" b="1" u="sng" dirty="0">
                <a:solidFill>
                  <a:schemeClr val="tx2">
                    <a:lumMod val="50000"/>
                  </a:schemeClr>
                </a:solidFill>
              </a:rPr>
              <a:t>OUR NEW PROJECTS</a:t>
            </a:r>
          </a:p>
          <a:p>
            <a:pPr algn="just" eaLnBrk="0" hangingPunct="0">
              <a:defRPr/>
            </a:pPr>
            <a:endParaRPr lang="it-IT" b="1" dirty="0"/>
          </a:p>
          <a:p>
            <a:pPr algn="just" eaLnBrk="0" hangingPunct="0">
              <a:defRPr/>
            </a:pPr>
            <a:endParaRPr lang="it-IT" dirty="0"/>
          </a:p>
          <a:p>
            <a:pPr algn="just" eaLnBrk="0" hangingPunct="0">
              <a:defRPr/>
            </a:pPr>
            <a:endParaRPr lang="it-IT" dirty="0"/>
          </a:p>
          <a:p>
            <a:pPr algn="just" eaLnBrk="0" hangingPunct="0">
              <a:defRPr/>
            </a:pPr>
            <a:endParaRPr lang="it-IT" dirty="0"/>
          </a:p>
          <a:p>
            <a:pPr algn="just" eaLnBrk="0" hangingPunct="0">
              <a:defRPr/>
            </a:pPr>
            <a:endParaRPr lang="it-IT" dirty="0"/>
          </a:p>
          <a:p>
            <a:pPr algn="just" eaLnBrk="0" hangingPunct="0">
              <a:defRPr/>
            </a:pPr>
            <a:endParaRPr lang="it-IT" dirty="0"/>
          </a:p>
          <a:p>
            <a:pPr algn="just" eaLnBrk="0" hangingPunct="0">
              <a:defRPr/>
            </a:pPr>
            <a:endParaRPr lang="it-IT" dirty="0"/>
          </a:p>
          <a:p>
            <a:pPr algn="just" eaLnBrk="0" hangingPunct="0">
              <a:lnSpc>
                <a:spcPct val="150000"/>
              </a:lnSpc>
              <a:defRPr/>
            </a:pPr>
            <a:r>
              <a:rPr lang="it-IT" b="1" u="sng" dirty="0" err="1"/>
              <a:t>Why</a:t>
            </a:r>
            <a:r>
              <a:rPr lang="it-IT" b="1" u="sng" dirty="0"/>
              <a:t> </a:t>
            </a:r>
            <a:r>
              <a:rPr lang="it-IT" b="1" u="sng" dirty="0" err="1"/>
              <a:t>we</a:t>
            </a:r>
            <a:r>
              <a:rPr lang="it-IT" b="1" u="sng" dirty="0"/>
              <a:t> </a:t>
            </a:r>
            <a:r>
              <a:rPr lang="it-IT" b="1" u="sng" dirty="0" err="1"/>
              <a:t>choose</a:t>
            </a:r>
            <a:r>
              <a:rPr lang="it-IT" b="1" u="sng" dirty="0"/>
              <a:t> </a:t>
            </a:r>
            <a:r>
              <a:rPr lang="it-IT" b="1" u="sng" dirty="0" err="1"/>
              <a:t>to</a:t>
            </a:r>
            <a:r>
              <a:rPr lang="it-IT" b="1" u="sng" dirty="0"/>
              <a:t> work on </a:t>
            </a:r>
            <a:r>
              <a:rPr lang="it-IT" b="1" u="sng" dirty="0" err="1" smtClean="0"/>
              <a:t>these</a:t>
            </a:r>
            <a:r>
              <a:rPr lang="it-IT" b="1" u="sng" dirty="0" smtClean="0"/>
              <a:t> </a:t>
            </a:r>
            <a:r>
              <a:rPr lang="it-IT" b="1" u="sng" dirty="0" err="1"/>
              <a:t>vessels</a:t>
            </a:r>
            <a:r>
              <a:rPr lang="it-IT" dirty="0"/>
              <a:t>:</a:t>
            </a:r>
          </a:p>
          <a:p>
            <a:pPr marL="273050" lvl="1" indent="-190500" algn="just" eaLnBrk="0" hangingPunct="0">
              <a:lnSpc>
                <a:spcPct val="150000"/>
              </a:lnSpc>
              <a:buFont typeface="Arial" charset="0"/>
              <a:buChar char="•"/>
              <a:defRPr/>
            </a:pPr>
            <a:r>
              <a:rPr lang="it-IT" dirty="0" err="1"/>
              <a:t>Vessels</a:t>
            </a:r>
            <a:r>
              <a:rPr lang="it-IT" dirty="0"/>
              <a:t> </a:t>
            </a:r>
            <a:r>
              <a:rPr lang="it-IT" dirty="0" err="1" smtClean="0"/>
              <a:t>were</a:t>
            </a:r>
            <a:r>
              <a:rPr lang="it-IT" dirty="0" smtClean="0"/>
              <a:t> </a:t>
            </a:r>
            <a:r>
              <a:rPr lang="it-IT" dirty="0" err="1" smtClean="0"/>
              <a:t>built</a:t>
            </a:r>
            <a:r>
              <a:rPr lang="it-IT" dirty="0" smtClean="0"/>
              <a:t> </a:t>
            </a:r>
            <a:r>
              <a:rPr lang="it-IT" dirty="0" err="1"/>
              <a:t>especially</a:t>
            </a:r>
            <a:r>
              <a:rPr lang="it-IT" dirty="0"/>
              <a:t> </a:t>
            </a:r>
            <a:r>
              <a:rPr lang="it-IT" dirty="0" err="1"/>
              <a:t>for</a:t>
            </a:r>
            <a:r>
              <a:rPr lang="it-IT" dirty="0"/>
              <a:t> </a:t>
            </a:r>
            <a:r>
              <a:rPr lang="it-IT" dirty="0" err="1"/>
              <a:t>scientific</a:t>
            </a:r>
            <a:r>
              <a:rPr lang="it-IT" dirty="0"/>
              <a:t> and </a:t>
            </a:r>
            <a:r>
              <a:rPr lang="it-IT" dirty="0" err="1"/>
              <a:t>technological</a:t>
            </a:r>
            <a:r>
              <a:rPr lang="it-IT" dirty="0"/>
              <a:t> </a:t>
            </a:r>
            <a:r>
              <a:rPr lang="it-IT" dirty="0" err="1"/>
              <a:t>research</a:t>
            </a:r>
            <a:r>
              <a:rPr lang="it-IT" dirty="0"/>
              <a:t>;</a:t>
            </a:r>
          </a:p>
          <a:p>
            <a:pPr marL="273050" lvl="1" indent="-190500" algn="just" eaLnBrk="0" hangingPunct="0">
              <a:lnSpc>
                <a:spcPct val="150000"/>
              </a:lnSpc>
              <a:buFont typeface="Arial" charset="0"/>
              <a:buChar char="•"/>
              <a:defRPr/>
            </a:pPr>
            <a:r>
              <a:rPr lang="it-IT" dirty="0"/>
              <a:t>Great </a:t>
            </a:r>
            <a:r>
              <a:rPr lang="it-IT" dirty="0" err="1"/>
              <a:t>dimensional</a:t>
            </a:r>
            <a:r>
              <a:rPr lang="it-IT" dirty="0"/>
              <a:t> and </a:t>
            </a:r>
            <a:r>
              <a:rPr lang="it-IT" dirty="0" err="1"/>
              <a:t>prestational</a:t>
            </a:r>
            <a:r>
              <a:rPr lang="it-IT" dirty="0"/>
              <a:t> </a:t>
            </a:r>
            <a:r>
              <a:rPr lang="it-IT" dirty="0" err="1"/>
              <a:t>upside</a:t>
            </a:r>
            <a:r>
              <a:rPr lang="it-IT" dirty="0"/>
              <a:t> </a:t>
            </a:r>
            <a:r>
              <a:rPr lang="it-IT" dirty="0" err="1"/>
              <a:t>margins</a:t>
            </a:r>
            <a:r>
              <a:rPr lang="it-IT" dirty="0"/>
              <a:t>;  </a:t>
            </a:r>
          </a:p>
          <a:p>
            <a:pPr marL="273050" lvl="1" indent="-190500">
              <a:lnSpc>
                <a:spcPct val="150000"/>
              </a:lnSpc>
              <a:buFont typeface="Arial" charset="0"/>
              <a:buChar char="•"/>
              <a:defRPr/>
            </a:pPr>
            <a:r>
              <a:rPr lang="it-IT" dirty="0"/>
              <a:t>Building </a:t>
            </a:r>
            <a:r>
              <a:rPr lang="it-IT" dirty="0" err="1"/>
              <a:t>features</a:t>
            </a:r>
            <a:r>
              <a:rPr lang="it-IT" dirty="0"/>
              <a:t> </a:t>
            </a:r>
            <a:r>
              <a:rPr lang="it-IT" dirty="0" err="1"/>
              <a:t>subjected</a:t>
            </a:r>
            <a:r>
              <a:rPr lang="it-IT" dirty="0"/>
              <a:t> </a:t>
            </a:r>
            <a:r>
              <a:rPr lang="it-IT" dirty="0" err="1"/>
              <a:t>to</a:t>
            </a:r>
            <a:r>
              <a:rPr lang="it-IT" dirty="0"/>
              <a:t> </a:t>
            </a:r>
            <a:r>
              <a:rPr lang="it-IT" dirty="0" err="1"/>
              <a:t>rigid</a:t>
            </a:r>
            <a:r>
              <a:rPr lang="it-IT" dirty="0"/>
              <a:t> SOLAS </a:t>
            </a:r>
            <a:r>
              <a:rPr lang="it-IT" dirty="0" err="1"/>
              <a:t>rules</a:t>
            </a:r>
            <a:r>
              <a:rPr lang="it-IT" dirty="0"/>
              <a:t> and management </a:t>
            </a:r>
            <a:r>
              <a:rPr lang="it-IT" dirty="0" err="1"/>
              <a:t>with</a:t>
            </a:r>
            <a:r>
              <a:rPr lang="it-IT" dirty="0"/>
              <a:t> ISM Code </a:t>
            </a:r>
            <a:r>
              <a:rPr lang="it-IT" dirty="0" err="1"/>
              <a:t>because</a:t>
            </a:r>
            <a:r>
              <a:rPr lang="it-IT" dirty="0"/>
              <a:t> </a:t>
            </a:r>
            <a:r>
              <a:rPr lang="it-IT" dirty="0" err="1"/>
              <a:t>of</a:t>
            </a:r>
            <a:r>
              <a:rPr lang="it-IT" dirty="0"/>
              <a:t> </a:t>
            </a:r>
            <a:r>
              <a:rPr lang="it-IT" dirty="0" err="1"/>
              <a:t>their</a:t>
            </a:r>
            <a:r>
              <a:rPr lang="it-IT" dirty="0"/>
              <a:t> more </a:t>
            </a:r>
            <a:r>
              <a:rPr lang="it-IT" dirty="0" err="1"/>
              <a:t>than</a:t>
            </a:r>
            <a:r>
              <a:rPr lang="it-IT" dirty="0"/>
              <a:t> 500 GRT </a:t>
            </a:r>
            <a:r>
              <a:rPr lang="it-IT" dirty="0" err="1"/>
              <a:t>tonnage</a:t>
            </a:r>
            <a:r>
              <a:rPr lang="it-IT" dirty="0"/>
              <a:t>;</a:t>
            </a:r>
          </a:p>
          <a:p>
            <a:pPr marL="273050" lvl="1" indent="-190500">
              <a:lnSpc>
                <a:spcPct val="150000"/>
              </a:lnSpc>
              <a:buFont typeface="Arial" charset="0"/>
              <a:buChar char="•"/>
              <a:defRPr/>
            </a:pPr>
            <a:r>
              <a:rPr lang="it-IT" dirty="0"/>
              <a:t>Great </a:t>
            </a:r>
            <a:r>
              <a:rPr lang="it-IT" dirty="0" err="1"/>
              <a:t>manouvering</a:t>
            </a:r>
            <a:r>
              <a:rPr lang="it-IT" dirty="0"/>
              <a:t> </a:t>
            </a:r>
            <a:r>
              <a:rPr lang="it-IT" dirty="0" err="1"/>
              <a:t>features</a:t>
            </a:r>
            <a:r>
              <a:rPr lang="it-IT" dirty="0"/>
              <a:t>;</a:t>
            </a:r>
          </a:p>
          <a:p>
            <a:pPr marL="273050" lvl="1" indent="-190500">
              <a:lnSpc>
                <a:spcPct val="150000"/>
              </a:lnSpc>
              <a:buFont typeface="Arial" charset="0"/>
              <a:buChar char="•"/>
              <a:defRPr/>
            </a:pPr>
            <a:r>
              <a:rPr lang="it-IT" dirty="0" err="1"/>
              <a:t>Present</a:t>
            </a:r>
            <a:r>
              <a:rPr lang="it-IT" dirty="0"/>
              <a:t> </a:t>
            </a:r>
            <a:r>
              <a:rPr lang="it-IT" dirty="0" err="1"/>
              <a:t>navigation</a:t>
            </a:r>
            <a:r>
              <a:rPr lang="it-IT" dirty="0"/>
              <a:t> and </a:t>
            </a:r>
            <a:r>
              <a:rPr lang="it-IT" dirty="0" err="1"/>
              <a:t>scientific</a:t>
            </a:r>
            <a:r>
              <a:rPr lang="it-IT" dirty="0"/>
              <a:t> </a:t>
            </a:r>
            <a:r>
              <a:rPr lang="it-IT" dirty="0" err="1" smtClean="0"/>
              <a:t>equipments</a:t>
            </a:r>
            <a:r>
              <a:rPr lang="it-IT" dirty="0" smtClean="0"/>
              <a:t> </a:t>
            </a:r>
            <a:r>
              <a:rPr lang="it-IT" dirty="0"/>
              <a:t>are a </a:t>
            </a:r>
            <a:r>
              <a:rPr lang="it-IT" dirty="0" err="1"/>
              <a:t>good</a:t>
            </a:r>
            <a:r>
              <a:rPr lang="it-IT" dirty="0"/>
              <a:t> work base;</a:t>
            </a:r>
          </a:p>
          <a:p>
            <a:pPr marL="273050" lvl="1" indent="-190500">
              <a:lnSpc>
                <a:spcPct val="150000"/>
              </a:lnSpc>
              <a:buFont typeface="Arial" charset="0"/>
              <a:buChar char="•"/>
              <a:defRPr/>
            </a:pPr>
            <a:r>
              <a:rPr lang="it-IT" dirty="0" err="1"/>
              <a:t>Comfortable</a:t>
            </a:r>
            <a:r>
              <a:rPr lang="it-IT" dirty="0"/>
              <a:t> </a:t>
            </a:r>
            <a:r>
              <a:rPr lang="it-IT" dirty="0" err="1"/>
              <a:t>accomodations</a:t>
            </a:r>
            <a:r>
              <a:rPr lang="it-IT" dirty="0"/>
              <a:t> </a:t>
            </a:r>
            <a:r>
              <a:rPr lang="it-IT" dirty="0" err="1"/>
              <a:t>for</a:t>
            </a:r>
            <a:r>
              <a:rPr lang="it-IT" dirty="0"/>
              <a:t> </a:t>
            </a:r>
            <a:r>
              <a:rPr lang="it-IT" dirty="0" err="1"/>
              <a:t>crew</a:t>
            </a:r>
            <a:r>
              <a:rPr lang="it-IT" dirty="0"/>
              <a:t> and </a:t>
            </a:r>
            <a:r>
              <a:rPr lang="it-IT" dirty="0" err="1"/>
              <a:t>scientists</a:t>
            </a:r>
            <a:r>
              <a:rPr lang="it-IT" dirty="0"/>
              <a:t>.</a:t>
            </a:r>
          </a:p>
        </p:txBody>
      </p:sp>
      <p:sp>
        <p:nvSpPr>
          <p:cNvPr id="3" name="Rettangolo arrotondato 2"/>
          <p:cNvSpPr/>
          <p:nvPr/>
        </p:nvSpPr>
        <p:spPr>
          <a:xfrm>
            <a:off x="214313" y="928688"/>
            <a:ext cx="8643937" cy="157162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hangingPunct="0">
              <a:lnSpc>
                <a:spcPct val="150000"/>
              </a:lnSpc>
              <a:defRPr/>
            </a:pPr>
            <a:r>
              <a:rPr lang="it-IT" b="1" dirty="0" err="1" smtClean="0">
                <a:latin typeface="Arial" pitchFamily="34" charset="0"/>
                <a:cs typeface="Arial" pitchFamily="34" charset="0"/>
              </a:rPr>
              <a:t>Strenghtening</a:t>
            </a:r>
            <a:r>
              <a:rPr lang="it-IT" b="1" dirty="0" smtClean="0">
                <a:latin typeface="Arial" pitchFamily="34" charset="0"/>
                <a:cs typeface="Arial" pitchFamily="34" charset="0"/>
              </a:rPr>
              <a:t> </a:t>
            </a:r>
            <a:r>
              <a:rPr lang="it-IT" b="1" dirty="0">
                <a:latin typeface="Arial" pitchFamily="34" charset="0"/>
                <a:cs typeface="Arial" pitchFamily="34" charset="0"/>
              </a:rPr>
              <a:t>and </a:t>
            </a:r>
            <a:r>
              <a:rPr lang="it-IT" b="1" dirty="0" err="1">
                <a:latin typeface="Arial" pitchFamily="34" charset="0"/>
                <a:cs typeface="Arial" pitchFamily="34" charset="0"/>
              </a:rPr>
              <a:t>enhancement</a:t>
            </a:r>
            <a:r>
              <a:rPr lang="it-IT" b="1" dirty="0">
                <a:latin typeface="Arial" pitchFamily="34" charset="0"/>
                <a:cs typeface="Arial" pitchFamily="34" charset="0"/>
              </a:rPr>
              <a:t> </a:t>
            </a:r>
            <a:r>
              <a:rPr lang="it-IT" b="1" dirty="0" err="1" smtClean="0">
                <a:latin typeface="Arial" pitchFamily="34" charset="0"/>
                <a:cs typeface="Arial" pitchFamily="34" charset="0"/>
              </a:rPr>
              <a:t>of</a:t>
            </a:r>
            <a:r>
              <a:rPr lang="it-IT" b="1" dirty="0" smtClean="0">
                <a:latin typeface="Arial" pitchFamily="34" charset="0"/>
                <a:cs typeface="Arial" pitchFamily="34" charset="0"/>
              </a:rPr>
              <a:t> </a:t>
            </a:r>
            <a:r>
              <a:rPr lang="it-IT" b="1" dirty="0">
                <a:latin typeface="Arial" pitchFamily="34" charset="0"/>
                <a:cs typeface="Arial" pitchFamily="34" charset="0"/>
              </a:rPr>
              <a:t>RV Urania and RV Minerva </a:t>
            </a:r>
            <a:r>
              <a:rPr lang="it-IT" b="1" dirty="0" smtClean="0">
                <a:latin typeface="Arial" pitchFamily="34" charset="0"/>
                <a:cs typeface="Arial" pitchFamily="34" charset="0"/>
              </a:rPr>
              <a:t>Uno. </a:t>
            </a:r>
            <a:endParaRPr lang="it-IT" b="1" dirty="0">
              <a:latin typeface="Arial" pitchFamily="34" charset="0"/>
              <a:cs typeface="Arial" pitchFamily="34" charset="0"/>
            </a:endParaRPr>
          </a:p>
          <a:p>
            <a:pPr marL="0" lvl="1" algn="just" eaLnBrk="0" hangingPunct="0">
              <a:lnSpc>
                <a:spcPct val="150000"/>
              </a:lnSpc>
              <a:defRPr/>
            </a:pPr>
            <a:r>
              <a:rPr lang="it-IT" dirty="0">
                <a:latin typeface="Arial" pitchFamily="34" charset="0"/>
                <a:cs typeface="Arial" pitchFamily="34" charset="0"/>
              </a:rPr>
              <a:t>At the end </a:t>
            </a:r>
            <a:r>
              <a:rPr lang="it-IT" dirty="0" err="1">
                <a:latin typeface="Arial" pitchFamily="34" charset="0"/>
                <a:cs typeface="Arial" pitchFamily="34" charset="0"/>
              </a:rPr>
              <a:t>of</a:t>
            </a:r>
            <a:r>
              <a:rPr lang="it-IT" dirty="0">
                <a:latin typeface="Arial" pitchFamily="34" charset="0"/>
                <a:cs typeface="Arial" pitchFamily="34" charset="0"/>
              </a:rPr>
              <a:t> the </a:t>
            </a:r>
            <a:r>
              <a:rPr lang="it-IT" dirty="0" err="1">
                <a:latin typeface="Arial" pitchFamily="34" charset="0"/>
                <a:cs typeface="Arial" pitchFamily="34" charset="0"/>
              </a:rPr>
              <a:t>projects</a:t>
            </a:r>
            <a:r>
              <a:rPr lang="it-IT" dirty="0">
                <a:latin typeface="Arial" pitchFamily="34" charset="0"/>
                <a:cs typeface="Arial" pitchFamily="34" charset="0"/>
              </a:rPr>
              <a:t>,the </a:t>
            </a:r>
            <a:r>
              <a:rPr lang="it-IT" dirty="0" err="1">
                <a:latin typeface="Arial" pitchFamily="34" charset="0"/>
                <a:cs typeface="Arial" pitchFamily="34" charset="0"/>
              </a:rPr>
              <a:t>two</a:t>
            </a:r>
            <a:r>
              <a:rPr lang="it-IT" dirty="0">
                <a:latin typeface="Arial" pitchFamily="34" charset="0"/>
                <a:cs typeface="Arial" pitchFamily="34" charset="0"/>
              </a:rPr>
              <a:t> </a:t>
            </a:r>
            <a:r>
              <a:rPr lang="it-IT" dirty="0" err="1">
                <a:latin typeface="Arial" pitchFamily="34" charset="0"/>
                <a:cs typeface="Arial" pitchFamily="34" charset="0"/>
              </a:rPr>
              <a:t>vessels</a:t>
            </a:r>
            <a:r>
              <a:rPr lang="it-IT" dirty="0">
                <a:latin typeface="Arial" pitchFamily="34" charset="0"/>
                <a:cs typeface="Arial" pitchFamily="34" charset="0"/>
              </a:rPr>
              <a:t> </a:t>
            </a:r>
            <a:r>
              <a:rPr lang="it-IT" dirty="0" err="1">
                <a:latin typeface="Arial" pitchFamily="34" charset="0"/>
                <a:cs typeface="Arial" pitchFamily="34" charset="0"/>
              </a:rPr>
              <a:t>will</a:t>
            </a:r>
            <a:r>
              <a:rPr lang="it-IT" dirty="0">
                <a:latin typeface="Arial" pitchFamily="34" charset="0"/>
                <a:cs typeface="Arial" pitchFamily="34" charset="0"/>
              </a:rPr>
              <a:t> </a:t>
            </a:r>
            <a:r>
              <a:rPr lang="it-IT" dirty="0" err="1">
                <a:latin typeface="Arial" pitchFamily="34" charset="0"/>
                <a:cs typeface="Arial" pitchFamily="34" charset="0"/>
              </a:rPr>
              <a:t>be</a:t>
            </a:r>
            <a:r>
              <a:rPr lang="it-IT" dirty="0">
                <a:latin typeface="Arial" pitchFamily="34" charset="0"/>
                <a:cs typeface="Arial" pitchFamily="34" charset="0"/>
              </a:rPr>
              <a:t> </a:t>
            </a:r>
            <a:r>
              <a:rPr lang="it-IT" dirty="0" err="1">
                <a:latin typeface="Arial" pitchFamily="34" charset="0"/>
                <a:cs typeface="Arial" pitchFamily="34" charset="0"/>
              </a:rPr>
              <a:t>better</a:t>
            </a:r>
            <a:r>
              <a:rPr lang="it-IT" dirty="0">
                <a:latin typeface="Arial" pitchFamily="34" charset="0"/>
                <a:cs typeface="Arial" pitchFamily="34" charset="0"/>
              </a:rPr>
              <a:t> </a:t>
            </a:r>
            <a:r>
              <a:rPr lang="it-IT" dirty="0" err="1">
                <a:latin typeface="Arial" pitchFamily="34" charset="0"/>
                <a:cs typeface="Arial" pitchFamily="34" charset="0"/>
              </a:rPr>
              <a:t>naval</a:t>
            </a:r>
            <a:r>
              <a:rPr lang="it-IT" dirty="0">
                <a:latin typeface="Arial" pitchFamily="34" charset="0"/>
                <a:cs typeface="Arial" pitchFamily="34" charset="0"/>
              </a:rPr>
              <a:t> </a:t>
            </a:r>
            <a:r>
              <a:rPr lang="it-IT" dirty="0" err="1">
                <a:latin typeface="Arial" pitchFamily="34" charset="0"/>
                <a:cs typeface="Arial" pitchFamily="34" charset="0"/>
              </a:rPr>
              <a:t>platforms</a:t>
            </a:r>
            <a:r>
              <a:rPr lang="it-IT" dirty="0">
                <a:latin typeface="Arial" pitchFamily="34" charset="0"/>
                <a:cs typeface="Arial" pitchFamily="34" charset="0"/>
              </a:rPr>
              <a:t> and </a:t>
            </a:r>
            <a:r>
              <a:rPr lang="it-IT" dirty="0" err="1">
                <a:latin typeface="Arial" pitchFamily="34" charset="0"/>
                <a:cs typeface="Arial" pitchFamily="34" charset="0"/>
              </a:rPr>
              <a:t>they</a:t>
            </a:r>
            <a:r>
              <a:rPr lang="it-IT" dirty="0">
                <a:latin typeface="Arial" pitchFamily="34" charset="0"/>
                <a:cs typeface="Arial" pitchFamily="34" charset="0"/>
              </a:rPr>
              <a:t> </a:t>
            </a:r>
            <a:r>
              <a:rPr lang="it-IT" dirty="0" err="1">
                <a:latin typeface="Arial" pitchFamily="34" charset="0"/>
                <a:cs typeface="Arial" pitchFamily="34" charset="0"/>
              </a:rPr>
              <a:t>will</a:t>
            </a:r>
            <a:r>
              <a:rPr lang="it-IT" dirty="0">
                <a:latin typeface="Arial" pitchFamily="34" charset="0"/>
                <a:cs typeface="Arial" pitchFamily="34" charset="0"/>
              </a:rPr>
              <a:t> </a:t>
            </a:r>
            <a:r>
              <a:rPr lang="it-IT" dirty="0" err="1">
                <a:latin typeface="Arial" pitchFamily="34" charset="0"/>
                <a:cs typeface="Arial" pitchFamily="34" charset="0"/>
              </a:rPr>
              <a:t>gain</a:t>
            </a:r>
            <a:r>
              <a:rPr lang="it-IT" dirty="0">
                <a:latin typeface="Arial" pitchFamily="34" charset="0"/>
                <a:cs typeface="Arial" pitchFamily="34" charset="0"/>
              </a:rPr>
              <a:t> a </a:t>
            </a:r>
            <a:r>
              <a:rPr lang="it-IT" dirty="0" err="1">
                <a:latin typeface="Arial" pitchFamily="34" charset="0"/>
                <a:cs typeface="Arial" pitchFamily="34" charset="0"/>
              </a:rPr>
              <a:t>better</a:t>
            </a:r>
            <a:r>
              <a:rPr lang="it-IT" dirty="0">
                <a:latin typeface="Arial" pitchFamily="34" charset="0"/>
                <a:cs typeface="Arial" pitchFamily="34" charset="0"/>
              </a:rPr>
              <a:t>  </a:t>
            </a:r>
            <a:r>
              <a:rPr lang="it-IT" dirty="0" err="1">
                <a:latin typeface="Arial" pitchFamily="34" charset="0"/>
                <a:cs typeface="Arial" pitchFamily="34" charset="0"/>
              </a:rPr>
              <a:t>technical</a:t>
            </a:r>
            <a:r>
              <a:rPr lang="it-IT" dirty="0">
                <a:latin typeface="Arial" pitchFamily="34" charset="0"/>
                <a:cs typeface="Arial" pitchFamily="34" charset="0"/>
              </a:rPr>
              <a:t> and </a:t>
            </a:r>
            <a:r>
              <a:rPr lang="it-IT" dirty="0" err="1">
                <a:latin typeface="Arial" pitchFamily="34" charset="0"/>
                <a:cs typeface="Arial" pitchFamily="34" charset="0"/>
              </a:rPr>
              <a:t>scientific</a:t>
            </a:r>
            <a:r>
              <a:rPr lang="it-IT" dirty="0">
                <a:latin typeface="Arial" pitchFamily="34" charset="0"/>
                <a:cs typeface="Arial" pitchFamily="34" charset="0"/>
              </a:rPr>
              <a:t> </a:t>
            </a:r>
            <a:r>
              <a:rPr lang="it-IT" dirty="0" err="1">
                <a:latin typeface="Arial" pitchFamily="34" charset="0"/>
                <a:cs typeface="Arial" pitchFamily="34" charset="0"/>
              </a:rPr>
              <a:t>value</a:t>
            </a:r>
            <a:r>
              <a:rPr lang="it-IT" dirty="0">
                <a:latin typeface="Arial" pitchFamily="34" charset="0"/>
                <a:cs typeface="Arial" pitchFamily="34" charset="0"/>
              </a:rPr>
              <a:t>.</a:t>
            </a:r>
          </a:p>
          <a:p>
            <a:pPr algn="ctr">
              <a:defRPr/>
            </a:pPr>
            <a:endParaRPr lang="it-IT" b="1" dirty="0">
              <a:latin typeface="Arial" pitchFamily="34" charset="0"/>
              <a:cs typeface="Arial" pitchFamily="34" charset="0"/>
            </a:endParaRP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5" name="Immagine 4" descr="MINERVA UNO ag_001.jpg"/>
            <p:cNvPicPr>
              <a:picLocks noChangeAspect="1"/>
            </p:cNvPicPr>
            <p:nvPr/>
          </p:nvPicPr>
          <p:blipFill>
            <a:blip r:embed="rId2">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6" name="Immagine 5" descr="URANIA LONG NOW_001.jpg"/>
            <p:cNvPicPr>
              <a:picLocks noChangeAspect="1"/>
            </p:cNvPicPr>
            <p:nvPr/>
          </p:nvPicPr>
          <p:blipFill>
            <a:blip r:embed="rId3">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7" name="Immagine 4" descr="Logo Sopromar nuovo.jpg"/>
            <p:cNvPicPr>
              <a:picLocks noChangeAspect="1"/>
            </p:cNvPicPr>
            <p:nvPr/>
          </p:nvPicPr>
          <p:blipFill>
            <a:blip r:embed="rId4"/>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 name="CasellaDiTesto 7"/>
          <p:cNvSpPr txBox="1"/>
          <p:nvPr/>
        </p:nvSpPr>
        <p:spPr>
          <a:xfrm>
            <a:off x="0" y="0"/>
            <a:ext cx="9144000" cy="461963"/>
          </a:xfrm>
          <a:prstGeom prst="rect">
            <a:avLst/>
          </a:prstGeom>
          <a:solidFill>
            <a:schemeClr val="tx2">
              <a:lumMod val="20000"/>
              <a:lumOff val="80000"/>
            </a:schemeClr>
          </a:solidFill>
        </p:spPr>
        <p:txBody>
          <a:bodyPr>
            <a:spAutoFit/>
          </a:bodyPr>
          <a:lstStyle/>
          <a:p>
            <a:pPr algn="ctr">
              <a:defRPr/>
            </a:pPr>
            <a:r>
              <a:rPr lang="it-IT" sz="2400" b="1" dirty="0" err="1">
                <a:solidFill>
                  <a:schemeClr val="tx2">
                    <a:lumMod val="50000"/>
                  </a:schemeClr>
                </a:solidFill>
              </a:rPr>
              <a:t>Research</a:t>
            </a:r>
            <a:r>
              <a:rPr lang="it-IT" sz="2400" b="1" dirty="0">
                <a:solidFill>
                  <a:schemeClr val="tx2">
                    <a:lumMod val="50000"/>
                  </a:schemeClr>
                </a:solidFill>
              </a:rPr>
              <a:t> Vessel MINERVA UNO</a:t>
            </a:r>
          </a:p>
        </p:txBody>
      </p:sp>
      <p:sp>
        <p:nvSpPr>
          <p:cNvPr id="9" name="Titolo 1"/>
          <p:cNvSpPr txBox="1">
            <a:spLocks/>
          </p:cNvSpPr>
          <p:nvPr/>
        </p:nvSpPr>
        <p:spPr bwMode="auto">
          <a:xfrm>
            <a:off x="0" y="4786313"/>
            <a:ext cx="9144000" cy="1428750"/>
          </a:xfrm>
          <a:prstGeom prst="rect">
            <a:avLst/>
          </a:prstGeom>
          <a:solidFill>
            <a:schemeClr val="tx2">
              <a:lumMod val="20000"/>
              <a:lumOff val="80000"/>
            </a:schemeClr>
          </a:solidFill>
          <a:ln w="9525">
            <a:noFill/>
            <a:miter lim="800000"/>
            <a:headEnd/>
            <a:tailEnd/>
          </a:ln>
        </p:spPr>
        <p:txBody>
          <a:bodyPr anchor="ctr"/>
          <a:lstStyle/>
          <a:p>
            <a:pPr algn="just">
              <a:defRPr/>
            </a:pPr>
            <a:r>
              <a:rPr lang="it-IT" sz="2300" dirty="0" err="1">
                <a:solidFill>
                  <a:schemeClr val="tx2">
                    <a:lumMod val="50000"/>
                  </a:schemeClr>
                </a:solidFill>
                <a:ea typeface="+mj-ea"/>
              </a:rPr>
              <a:t>Research</a:t>
            </a:r>
            <a:r>
              <a:rPr lang="it-IT" sz="2300" dirty="0">
                <a:solidFill>
                  <a:schemeClr val="tx2">
                    <a:lumMod val="50000"/>
                  </a:schemeClr>
                </a:solidFill>
                <a:ea typeface="+mj-ea"/>
              </a:rPr>
              <a:t> vessel </a:t>
            </a:r>
            <a:r>
              <a:rPr lang="it-IT" sz="2300" dirty="0" err="1">
                <a:solidFill>
                  <a:schemeClr val="tx2">
                    <a:lumMod val="50000"/>
                  </a:schemeClr>
                </a:solidFill>
                <a:ea typeface="+mj-ea"/>
              </a:rPr>
              <a:t>Universitatis</a:t>
            </a:r>
            <a:r>
              <a:rPr lang="it-IT" sz="2300" dirty="0">
                <a:solidFill>
                  <a:schemeClr val="tx2">
                    <a:lumMod val="50000"/>
                  </a:schemeClr>
                </a:solidFill>
                <a:ea typeface="+mj-ea"/>
              </a:rPr>
              <a:t> </a:t>
            </a:r>
            <a:r>
              <a:rPr lang="it-IT" sz="2300" dirty="0" err="1">
                <a:solidFill>
                  <a:schemeClr val="tx2">
                    <a:lumMod val="50000"/>
                  </a:schemeClr>
                </a:solidFill>
                <a:ea typeface="+mj-ea"/>
              </a:rPr>
              <a:t>has</a:t>
            </a:r>
            <a:r>
              <a:rPr lang="it-IT" sz="2300" dirty="0">
                <a:solidFill>
                  <a:schemeClr val="tx2">
                    <a:lumMod val="50000"/>
                  </a:schemeClr>
                </a:solidFill>
                <a:ea typeface="+mj-ea"/>
              </a:rPr>
              <a:t> </a:t>
            </a:r>
            <a:r>
              <a:rPr lang="it-IT" sz="2300" dirty="0" err="1">
                <a:solidFill>
                  <a:schemeClr val="tx2">
                    <a:lumMod val="50000"/>
                  </a:schemeClr>
                </a:solidFill>
                <a:ea typeface="+mj-ea"/>
              </a:rPr>
              <a:t>been</a:t>
            </a:r>
            <a:r>
              <a:rPr lang="it-IT" sz="2300" dirty="0">
                <a:solidFill>
                  <a:schemeClr val="tx2">
                    <a:lumMod val="50000"/>
                  </a:schemeClr>
                </a:solidFill>
                <a:ea typeface="+mj-ea"/>
              </a:rPr>
              <a:t> b</a:t>
            </a:r>
            <a:r>
              <a:rPr lang="it-IT" sz="2300" dirty="0" err="1">
                <a:solidFill>
                  <a:schemeClr val="tx2">
                    <a:lumMod val="50000"/>
                  </a:schemeClr>
                </a:solidFill>
                <a:ea typeface="+mj-ea"/>
              </a:rPr>
              <a:t>ought</a:t>
            </a:r>
            <a:r>
              <a:rPr lang="it-IT" sz="2300" dirty="0">
                <a:solidFill>
                  <a:schemeClr val="tx2">
                    <a:lumMod val="50000"/>
                  </a:schemeClr>
                </a:solidFill>
                <a:ea typeface="+mj-ea"/>
              </a:rPr>
              <a:t> in 2010. The vessel </a:t>
            </a:r>
            <a:r>
              <a:rPr lang="it-IT" sz="2300" dirty="0" err="1">
                <a:solidFill>
                  <a:schemeClr val="tx2">
                    <a:lumMod val="50000"/>
                  </a:schemeClr>
                </a:solidFill>
                <a:ea typeface="+mj-ea"/>
              </a:rPr>
              <a:t>underwent</a:t>
            </a:r>
            <a:r>
              <a:rPr lang="it-IT" sz="2300" dirty="0">
                <a:solidFill>
                  <a:schemeClr val="tx2">
                    <a:lumMod val="50000"/>
                  </a:schemeClr>
                </a:solidFill>
                <a:ea typeface="+mj-ea"/>
              </a:rPr>
              <a:t> </a:t>
            </a:r>
            <a:r>
              <a:rPr lang="it-IT" sz="2300" dirty="0" err="1">
                <a:solidFill>
                  <a:schemeClr val="tx2">
                    <a:lumMod val="50000"/>
                  </a:schemeClr>
                </a:solidFill>
                <a:ea typeface="+mj-ea"/>
              </a:rPr>
              <a:t>an</a:t>
            </a:r>
            <a:r>
              <a:rPr lang="it-IT" sz="2300" dirty="0">
                <a:solidFill>
                  <a:schemeClr val="tx2">
                    <a:lumMod val="50000"/>
                  </a:schemeClr>
                </a:solidFill>
                <a:ea typeface="+mj-ea"/>
              </a:rPr>
              <a:t> </a:t>
            </a:r>
            <a:r>
              <a:rPr lang="it-IT" sz="2300" dirty="0" err="1">
                <a:solidFill>
                  <a:schemeClr val="tx2">
                    <a:lumMod val="50000"/>
                  </a:schemeClr>
                </a:solidFill>
                <a:ea typeface="+mj-ea"/>
              </a:rPr>
              <a:t>extensive</a:t>
            </a:r>
            <a:r>
              <a:rPr lang="it-IT" sz="2300" dirty="0">
                <a:solidFill>
                  <a:schemeClr val="tx2">
                    <a:lumMod val="50000"/>
                  </a:schemeClr>
                </a:solidFill>
                <a:ea typeface="+mj-ea"/>
              </a:rPr>
              <a:t> </a:t>
            </a:r>
            <a:r>
              <a:rPr lang="it-IT" sz="2300" dirty="0" err="1">
                <a:solidFill>
                  <a:schemeClr val="tx2">
                    <a:lumMod val="50000"/>
                  </a:schemeClr>
                </a:solidFill>
                <a:ea typeface="+mj-ea"/>
              </a:rPr>
              <a:t>refitting</a:t>
            </a:r>
            <a:r>
              <a:rPr lang="it-IT" sz="2300" dirty="0">
                <a:solidFill>
                  <a:schemeClr val="tx2">
                    <a:lumMod val="50000"/>
                  </a:schemeClr>
                </a:solidFill>
                <a:ea typeface="+mj-ea"/>
              </a:rPr>
              <a:t> </a:t>
            </a:r>
            <a:r>
              <a:rPr lang="it-IT" sz="2300" dirty="0" err="1">
                <a:solidFill>
                  <a:schemeClr val="tx2">
                    <a:lumMod val="50000"/>
                  </a:schemeClr>
                </a:solidFill>
                <a:ea typeface="+mj-ea"/>
              </a:rPr>
              <a:t>with</a:t>
            </a:r>
            <a:r>
              <a:rPr lang="it-IT" sz="2300" dirty="0">
                <a:solidFill>
                  <a:schemeClr val="tx2">
                    <a:lumMod val="50000"/>
                  </a:schemeClr>
                </a:solidFill>
                <a:ea typeface="+mj-ea"/>
              </a:rPr>
              <a:t> a </a:t>
            </a:r>
            <a:r>
              <a:rPr lang="it-IT" sz="2300" dirty="0" err="1">
                <a:solidFill>
                  <a:schemeClr val="tx2">
                    <a:lumMod val="50000"/>
                  </a:schemeClr>
                </a:solidFill>
                <a:ea typeface="+mj-ea"/>
              </a:rPr>
              <a:t>lenghtening</a:t>
            </a:r>
            <a:r>
              <a:rPr lang="it-IT" sz="2300" dirty="0">
                <a:solidFill>
                  <a:schemeClr val="tx2">
                    <a:lumMod val="50000"/>
                  </a:schemeClr>
                </a:solidFill>
                <a:ea typeface="+mj-ea"/>
              </a:rPr>
              <a:t> </a:t>
            </a:r>
            <a:r>
              <a:rPr lang="it-IT" sz="2300" dirty="0" err="1">
                <a:solidFill>
                  <a:schemeClr val="tx2">
                    <a:lumMod val="50000"/>
                  </a:schemeClr>
                </a:solidFill>
                <a:ea typeface="+mj-ea"/>
              </a:rPr>
              <a:t>by</a:t>
            </a:r>
            <a:r>
              <a:rPr lang="it-IT" sz="2300" dirty="0">
                <a:solidFill>
                  <a:schemeClr val="tx2">
                    <a:lumMod val="50000"/>
                  </a:schemeClr>
                </a:solidFill>
                <a:ea typeface="+mj-ea"/>
              </a:rPr>
              <a:t> 1.8 </a:t>
            </a:r>
            <a:r>
              <a:rPr lang="it-IT" sz="2300" dirty="0" err="1">
                <a:solidFill>
                  <a:schemeClr val="tx2">
                    <a:lumMod val="50000"/>
                  </a:schemeClr>
                </a:solidFill>
                <a:ea typeface="+mj-ea"/>
              </a:rPr>
              <a:t>meters</a:t>
            </a:r>
            <a:r>
              <a:rPr lang="it-IT" sz="2300" dirty="0">
                <a:solidFill>
                  <a:schemeClr val="tx2">
                    <a:lumMod val="50000"/>
                  </a:schemeClr>
                </a:solidFill>
                <a:ea typeface="+mj-ea"/>
              </a:rPr>
              <a:t> in the </a:t>
            </a:r>
            <a:r>
              <a:rPr lang="it-IT" sz="2300" dirty="0" err="1">
                <a:solidFill>
                  <a:schemeClr val="tx2">
                    <a:lumMod val="50000"/>
                  </a:schemeClr>
                </a:solidFill>
                <a:ea typeface="+mj-ea"/>
              </a:rPr>
              <a:t>stern</a:t>
            </a:r>
            <a:r>
              <a:rPr lang="it-IT" sz="2300" dirty="0">
                <a:solidFill>
                  <a:schemeClr val="tx2">
                    <a:lumMod val="50000"/>
                  </a:schemeClr>
                </a:solidFill>
                <a:ea typeface="+mj-ea"/>
              </a:rPr>
              <a:t> </a:t>
            </a:r>
            <a:r>
              <a:rPr lang="it-IT" sz="2300" dirty="0" err="1">
                <a:solidFill>
                  <a:schemeClr val="tx2">
                    <a:lumMod val="50000"/>
                  </a:schemeClr>
                </a:solidFill>
                <a:ea typeface="+mj-ea"/>
              </a:rPr>
              <a:t>section</a:t>
            </a:r>
            <a:r>
              <a:rPr lang="it-IT" sz="2300" dirty="0">
                <a:solidFill>
                  <a:schemeClr val="tx2">
                    <a:lumMod val="50000"/>
                  </a:schemeClr>
                </a:solidFill>
                <a:ea typeface="+mj-ea"/>
              </a:rPr>
              <a:t> and </a:t>
            </a:r>
            <a:r>
              <a:rPr lang="it-IT" sz="2300" dirty="0" err="1">
                <a:solidFill>
                  <a:schemeClr val="tx2">
                    <a:lumMod val="50000"/>
                  </a:schemeClr>
                </a:solidFill>
                <a:ea typeface="+mj-ea"/>
              </a:rPr>
              <a:t>deep</a:t>
            </a:r>
            <a:r>
              <a:rPr lang="it-IT" sz="2300" dirty="0">
                <a:solidFill>
                  <a:schemeClr val="tx2">
                    <a:lumMod val="50000"/>
                  </a:schemeClr>
                </a:solidFill>
                <a:ea typeface="+mj-ea"/>
              </a:rPr>
              <a:t> </a:t>
            </a:r>
            <a:r>
              <a:rPr lang="it-IT" sz="2300" dirty="0" err="1">
                <a:solidFill>
                  <a:schemeClr val="tx2">
                    <a:lumMod val="50000"/>
                  </a:schemeClr>
                </a:solidFill>
                <a:ea typeface="+mj-ea"/>
              </a:rPr>
              <a:t>actions</a:t>
            </a:r>
            <a:r>
              <a:rPr lang="it-IT" sz="2300" dirty="0">
                <a:solidFill>
                  <a:schemeClr val="tx2">
                    <a:lumMod val="50000"/>
                  </a:schemeClr>
                </a:solidFill>
                <a:ea typeface="+mj-ea"/>
              </a:rPr>
              <a:t> </a:t>
            </a:r>
            <a:r>
              <a:rPr lang="it-IT" sz="2300" dirty="0" err="1">
                <a:solidFill>
                  <a:schemeClr val="tx2">
                    <a:lumMod val="50000"/>
                  </a:schemeClr>
                </a:solidFill>
                <a:ea typeface="+mj-ea"/>
              </a:rPr>
              <a:t>for</a:t>
            </a:r>
            <a:r>
              <a:rPr lang="it-IT" sz="2300" dirty="0">
                <a:solidFill>
                  <a:schemeClr val="tx2">
                    <a:lumMod val="50000"/>
                  </a:schemeClr>
                </a:solidFill>
                <a:ea typeface="+mj-ea"/>
              </a:rPr>
              <a:t> </a:t>
            </a:r>
            <a:r>
              <a:rPr lang="it-IT" sz="2300" dirty="0" err="1">
                <a:solidFill>
                  <a:schemeClr val="tx2">
                    <a:lumMod val="50000"/>
                  </a:schemeClr>
                </a:solidFill>
                <a:ea typeface="+mj-ea"/>
              </a:rPr>
              <a:t>vibration</a:t>
            </a:r>
            <a:r>
              <a:rPr lang="it-IT" sz="2300" dirty="0">
                <a:solidFill>
                  <a:schemeClr val="tx2">
                    <a:lumMod val="50000"/>
                  </a:schemeClr>
                </a:solidFill>
                <a:ea typeface="+mj-ea"/>
              </a:rPr>
              <a:t> and </a:t>
            </a:r>
            <a:r>
              <a:rPr lang="it-IT" sz="2300" dirty="0" err="1">
                <a:solidFill>
                  <a:schemeClr val="tx2">
                    <a:lumMod val="50000"/>
                  </a:schemeClr>
                </a:solidFill>
                <a:ea typeface="+mj-ea"/>
              </a:rPr>
              <a:t>noise</a:t>
            </a:r>
            <a:r>
              <a:rPr lang="it-IT" sz="2300" dirty="0">
                <a:solidFill>
                  <a:schemeClr val="tx2">
                    <a:lumMod val="50000"/>
                  </a:schemeClr>
                </a:solidFill>
                <a:ea typeface="+mj-ea"/>
              </a:rPr>
              <a:t> </a:t>
            </a:r>
            <a:r>
              <a:rPr lang="it-IT" sz="2300" dirty="0" err="1">
                <a:solidFill>
                  <a:schemeClr val="tx2">
                    <a:lumMod val="50000"/>
                  </a:schemeClr>
                </a:solidFill>
                <a:ea typeface="+mj-ea"/>
              </a:rPr>
              <a:t>reduction</a:t>
            </a:r>
            <a:r>
              <a:rPr lang="it-IT" sz="2300" dirty="0">
                <a:solidFill>
                  <a:schemeClr val="tx2">
                    <a:lumMod val="50000"/>
                  </a:schemeClr>
                </a:solidFill>
                <a:ea typeface="+mj-ea"/>
              </a:rPr>
              <a:t>. </a:t>
            </a:r>
            <a:r>
              <a:rPr lang="it-IT" sz="2300" dirty="0" err="1">
                <a:solidFill>
                  <a:schemeClr val="tx2">
                    <a:lumMod val="50000"/>
                  </a:schemeClr>
                </a:solidFill>
                <a:ea typeface="+mj-ea"/>
              </a:rPr>
              <a:t>Ever</a:t>
            </a:r>
            <a:r>
              <a:rPr lang="it-IT" sz="2300" dirty="0">
                <a:solidFill>
                  <a:schemeClr val="tx2">
                    <a:lumMod val="50000"/>
                  </a:schemeClr>
                </a:solidFill>
                <a:ea typeface="+mj-ea"/>
              </a:rPr>
              <a:t> </a:t>
            </a:r>
            <a:r>
              <a:rPr lang="it-IT" sz="2300" dirty="0" err="1">
                <a:solidFill>
                  <a:schemeClr val="tx2">
                    <a:lumMod val="50000"/>
                  </a:schemeClr>
                </a:solidFill>
                <a:ea typeface="+mj-ea"/>
              </a:rPr>
              <a:t>since</a:t>
            </a:r>
            <a:r>
              <a:rPr lang="it-IT" sz="2300" dirty="0">
                <a:solidFill>
                  <a:schemeClr val="tx2">
                    <a:lumMod val="50000"/>
                  </a:schemeClr>
                </a:solidFill>
                <a:ea typeface="+mj-ea"/>
              </a:rPr>
              <a:t>, the vessel </a:t>
            </a:r>
            <a:r>
              <a:rPr lang="it-IT" sz="2300" dirty="0" err="1">
                <a:solidFill>
                  <a:schemeClr val="tx2">
                    <a:lumMod val="50000"/>
                  </a:schemeClr>
                </a:solidFill>
                <a:ea typeface="+mj-ea"/>
              </a:rPr>
              <a:t>has</a:t>
            </a:r>
            <a:r>
              <a:rPr lang="it-IT" sz="2300" dirty="0">
                <a:solidFill>
                  <a:schemeClr val="tx2">
                    <a:lumMod val="50000"/>
                  </a:schemeClr>
                </a:solidFill>
                <a:ea typeface="+mj-ea"/>
              </a:rPr>
              <a:t> </a:t>
            </a:r>
            <a:r>
              <a:rPr lang="it-IT" sz="2300" dirty="0" err="1">
                <a:solidFill>
                  <a:schemeClr val="tx2">
                    <a:lumMod val="50000"/>
                  </a:schemeClr>
                </a:solidFill>
                <a:ea typeface="+mj-ea"/>
              </a:rPr>
              <a:t>been</a:t>
            </a:r>
            <a:r>
              <a:rPr lang="it-IT" sz="2300" dirty="0">
                <a:solidFill>
                  <a:schemeClr val="tx2">
                    <a:lumMod val="50000"/>
                  </a:schemeClr>
                </a:solidFill>
                <a:ea typeface="+mj-ea"/>
              </a:rPr>
              <a:t> </a:t>
            </a:r>
            <a:r>
              <a:rPr lang="it-IT" sz="2300" dirty="0" err="1">
                <a:solidFill>
                  <a:schemeClr val="tx2">
                    <a:lumMod val="50000"/>
                  </a:schemeClr>
                </a:solidFill>
                <a:ea typeface="+mj-ea"/>
              </a:rPr>
              <a:t>renamed</a:t>
            </a:r>
            <a:r>
              <a:rPr lang="it-IT" sz="2300" dirty="0">
                <a:solidFill>
                  <a:schemeClr val="tx2">
                    <a:lumMod val="50000"/>
                  </a:schemeClr>
                </a:solidFill>
                <a:ea typeface="+mj-ea"/>
              </a:rPr>
              <a:t> Minerva </a:t>
            </a:r>
            <a:r>
              <a:rPr lang="it-IT" sz="2300" dirty="0" smtClean="0">
                <a:solidFill>
                  <a:schemeClr val="tx2">
                    <a:lumMod val="50000"/>
                  </a:schemeClr>
                </a:solidFill>
                <a:ea typeface="+mj-ea"/>
              </a:rPr>
              <a:t>Uno</a:t>
            </a:r>
            <a:endParaRPr lang="it-IT" sz="2300" dirty="0">
              <a:solidFill>
                <a:schemeClr val="tx2">
                  <a:lumMod val="50000"/>
                </a:schemeClr>
              </a:solidFill>
              <a:ea typeface="+mj-ea"/>
            </a:endParaRPr>
          </a:p>
        </p:txBody>
      </p:sp>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2" name="Immagine 11" descr="MINERVA UNO ag_001.jpg"/>
            <p:cNvPicPr>
              <a:picLocks noChangeAspect="1"/>
            </p:cNvPicPr>
            <p:nvPr/>
          </p:nvPicPr>
          <p:blipFill>
            <a:blip r:embed="rId4">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3" name="Immagine 12" descr="URANIA LONG NOW_001.jpg"/>
            <p:cNvPicPr>
              <a:picLocks noChangeAspect="1"/>
            </p:cNvPicPr>
            <p:nvPr/>
          </p:nvPicPr>
          <p:blipFill>
            <a:blip r:embed="rId5">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4" name="Immagine 4" descr="Logo Sopromar nuovo.jpg"/>
            <p:cNvPicPr>
              <a:picLocks noChangeAspect="1"/>
            </p:cNvPicPr>
            <p:nvPr/>
          </p:nvPicPr>
          <p:blipFill>
            <a:blip r:embed="rId6"/>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ustDataLst>
      <p:tags r:id="rId1"/>
    </p:custDataLst>
  </p:cSld>
  <p:clrMapOvr>
    <a:masterClrMapping/>
  </p:clrMapOvr>
  <p:transition advTm="14164"/>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 name="Segnaposto numero diapositiva 6"/>
          <p:cNvSpPr>
            <a:spLocks noGrp="1"/>
          </p:cNvSpPr>
          <p:nvPr>
            <p:ph type="sldNum" sz="quarter" idx="12"/>
          </p:nvPr>
        </p:nvSpPr>
        <p:spPr/>
        <p:txBody>
          <a:bodyPr/>
          <a:lstStyle/>
          <a:p>
            <a:pPr>
              <a:defRPr/>
            </a:pPr>
            <a:fld id="{F714913F-D07A-4F01-93D6-597EB3466F45}" type="slidenum">
              <a:rPr lang="it-IT"/>
              <a:pPr>
                <a:defRPr/>
              </a:pPr>
              <a:t>9</a:t>
            </a:fld>
            <a:endParaRPr lang="it-IT"/>
          </a:p>
        </p:txBody>
      </p:sp>
      <p:sp>
        <p:nvSpPr>
          <p:cNvPr id="11267" name="Rectangle 2"/>
          <p:cNvSpPr>
            <a:spLocks noGrp="1" noChangeArrowheads="1"/>
          </p:cNvSpPr>
          <p:nvPr>
            <p:ph type="title"/>
          </p:nvPr>
        </p:nvSpPr>
        <p:spPr>
          <a:xfrm>
            <a:off x="0" y="0"/>
            <a:ext cx="9144000" cy="1143000"/>
          </a:xfrm>
        </p:spPr>
        <p:txBody>
          <a:bodyPr/>
          <a:lstStyle/>
          <a:p>
            <a:r>
              <a:rPr lang="it-IT" smtClean="0">
                <a:latin typeface="Arial" charset="0"/>
                <a:cs typeface="Arial" charset="0"/>
              </a:rPr>
              <a:t>RV Minerva UNO</a:t>
            </a:r>
          </a:p>
        </p:txBody>
      </p:sp>
      <p:sp>
        <p:nvSpPr>
          <p:cNvPr id="11268" name="Rettangolo 10"/>
          <p:cNvSpPr>
            <a:spLocks noChangeArrowheads="1"/>
          </p:cNvSpPr>
          <p:nvPr/>
        </p:nvSpPr>
        <p:spPr bwMode="auto">
          <a:xfrm>
            <a:off x="0" y="928688"/>
            <a:ext cx="9144000" cy="923925"/>
          </a:xfrm>
          <a:prstGeom prst="rect">
            <a:avLst/>
          </a:prstGeom>
          <a:noFill/>
          <a:ln w="9525">
            <a:noFill/>
            <a:miter lim="800000"/>
            <a:headEnd/>
            <a:tailEnd/>
          </a:ln>
        </p:spPr>
        <p:txBody>
          <a:bodyPr>
            <a:spAutoFit/>
          </a:bodyPr>
          <a:lstStyle/>
          <a:p>
            <a:pPr>
              <a:lnSpc>
                <a:spcPct val="150000"/>
              </a:lnSpc>
            </a:pPr>
            <a:r>
              <a:rPr lang="it-IT"/>
              <a:t>The project  plans interventions on the naval platIform and on scientific equipments to improve and enhance operational capabilities under  functional and safety point of view.</a:t>
            </a:r>
          </a:p>
        </p:txBody>
      </p:sp>
      <p:graphicFrame>
        <p:nvGraphicFramePr>
          <p:cNvPr id="8" name="Tabella 7"/>
          <p:cNvGraphicFramePr>
            <a:graphicFrameLocks noGrp="1"/>
          </p:cNvGraphicFramePr>
          <p:nvPr/>
        </p:nvGraphicFramePr>
        <p:xfrm>
          <a:off x="0" y="2835275"/>
          <a:ext cx="5143536" cy="4023360"/>
        </p:xfrm>
        <a:graphic>
          <a:graphicData uri="http://schemas.openxmlformats.org/drawingml/2006/table">
            <a:tbl>
              <a:tblPr firstRow="1" bandRow="1">
                <a:tableStyleId>{5C22544A-7EE6-4342-B048-85BDC9FD1C3A}</a:tableStyleId>
              </a:tblPr>
              <a:tblGrid>
                <a:gridCol w="2643174"/>
                <a:gridCol w="2500362"/>
              </a:tblGrid>
              <a:tr h="343844">
                <a:tc>
                  <a:txBody>
                    <a:bodyPr/>
                    <a:lstStyle/>
                    <a:p>
                      <a:r>
                        <a:rPr lang="it-IT" sz="1800" dirty="0" err="1" smtClean="0">
                          <a:latin typeface="Arial" pitchFamily="34" charset="0"/>
                          <a:cs typeface="Arial" pitchFamily="34" charset="0"/>
                        </a:rPr>
                        <a:t>Research</a:t>
                      </a:r>
                      <a:r>
                        <a:rPr lang="it-IT" sz="1800" baseline="0" dirty="0" smtClean="0">
                          <a:latin typeface="Arial" pitchFamily="34" charset="0"/>
                          <a:cs typeface="Arial" pitchFamily="34" charset="0"/>
                        </a:rPr>
                        <a:t> vessel</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Minerva Uno</a:t>
                      </a:r>
                      <a:endParaRPr lang="it-IT" sz="1800" dirty="0">
                        <a:latin typeface="Arial" pitchFamily="34" charset="0"/>
                        <a:cs typeface="Arial" pitchFamily="34" charset="0"/>
                      </a:endParaRPr>
                    </a:p>
                  </a:txBody>
                  <a:tcPr/>
                </a:tc>
              </a:tr>
              <a:tr h="343844">
                <a:tc>
                  <a:txBody>
                    <a:bodyPr/>
                    <a:lstStyle/>
                    <a:p>
                      <a:r>
                        <a:rPr lang="it-IT" sz="1800" dirty="0" err="1" smtClean="0">
                          <a:latin typeface="Arial" pitchFamily="34" charset="0"/>
                          <a:cs typeface="Arial" pitchFamily="34" charset="0"/>
                        </a:rPr>
                        <a:t>Commissioning</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2003</a:t>
                      </a:r>
                      <a:endParaRPr lang="it-IT" sz="1800" dirty="0">
                        <a:latin typeface="Arial" pitchFamily="34" charset="0"/>
                        <a:cs typeface="Arial" pitchFamily="34" charset="0"/>
                      </a:endParaRPr>
                    </a:p>
                  </a:txBody>
                  <a:tcPr/>
                </a:tc>
              </a:tr>
              <a:tr h="343844">
                <a:tc>
                  <a:txBody>
                    <a:bodyPr/>
                    <a:lstStyle/>
                    <a:p>
                      <a:r>
                        <a:rPr lang="it-IT" sz="1800" dirty="0" smtClean="0">
                          <a:latin typeface="Arial" pitchFamily="34" charset="0"/>
                          <a:cs typeface="Arial" pitchFamily="34" charset="0"/>
                        </a:rPr>
                        <a:t>SO.PRO.MAR. service</a:t>
                      </a:r>
                      <a:endParaRPr lang="it-IT" sz="1800" dirty="0">
                        <a:latin typeface="Arial" pitchFamily="34" charset="0"/>
                        <a:cs typeface="Arial" pitchFamily="34" charset="0"/>
                      </a:endParaRPr>
                    </a:p>
                  </a:txBody>
                  <a:tcPr/>
                </a:tc>
                <a:tc>
                  <a:txBody>
                    <a:bodyPr/>
                    <a:lstStyle/>
                    <a:p>
                      <a:pPr algn="r"/>
                      <a:r>
                        <a:rPr lang="it-IT" sz="1800" smtClean="0">
                          <a:latin typeface="Arial" pitchFamily="34" charset="0"/>
                          <a:cs typeface="Arial" pitchFamily="34" charset="0"/>
                        </a:rPr>
                        <a:t>2010</a:t>
                      </a:r>
                      <a:endParaRPr lang="it-IT" sz="1800">
                        <a:latin typeface="Arial" pitchFamily="34" charset="0"/>
                        <a:cs typeface="Arial" pitchFamily="34" charset="0"/>
                      </a:endParaRPr>
                    </a:p>
                  </a:txBody>
                  <a:tcPr/>
                </a:tc>
              </a:tr>
              <a:tr h="343844">
                <a:tc>
                  <a:txBody>
                    <a:bodyPr/>
                    <a:lstStyle/>
                    <a:p>
                      <a:r>
                        <a:rPr lang="it-IT" sz="1800" dirty="0" err="1" smtClean="0">
                          <a:latin typeface="Arial" pitchFamily="34" charset="0"/>
                          <a:cs typeface="Arial" pitchFamily="34" charset="0"/>
                        </a:rPr>
                        <a:t>Lenght</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overall</a:t>
                      </a:r>
                      <a:endParaRPr lang="it-IT" sz="1800" dirty="0">
                        <a:latin typeface="Arial" pitchFamily="34" charset="0"/>
                        <a:cs typeface="Arial" pitchFamily="34" charset="0"/>
                      </a:endParaRPr>
                    </a:p>
                  </a:txBody>
                  <a:tcPr/>
                </a:tc>
                <a:tc>
                  <a:txBody>
                    <a:bodyPr/>
                    <a:lstStyle/>
                    <a:p>
                      <a:pPr algn="r"/>
                      <a:r>
                        <a:rPr lang="it-IT" sz="1800" smtClean="0">
                          <a:latin typeface="Arial" pitchFamily="34" charset="0"/>
                          <a:cs typeface="Arial" pitchFamily="34" charset="0"/>
                        </a:rPr>
                        <a:t>46.6 m</a:t>
                      </a:r>
                      <a:endParaRPr lang="it-IT" sz="1800">
                        <a:latin typeface="Arial" pitchFamily="34" charset="0"/>
                        <a:cs typeface="Arial" pitchFamily="34" charset="0"/>
                      </a:endParaRPr>
                    </a:p>
                  </a:txBody>
                  <a:tcPr/>
                </a:tc>
              </a:tr>
              <a:tr h="343844">
                <a:tc>
                  <a:txBody>
                    <a:bodyPr/>
                    <a:lstStyle/>
                    <a:p>
                      <a:r>
                        <a:rPr lang="it-IT" sz="1800" dirty="0" err="1" smtClean="0">
                          <a:latin typeface="Arial" pitchFamily="34" charset="0"/>
                          <a:cs typeface="Arial" pitchFamily="34" charset="0"/>
                        </a:rPr>
                        <a:t>Breadth</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9.0 m</a:t>
                      </a:r>
                      <a:endParaRPr lang="it-IT" sz="1800" dirty="0">
                        <a:latin typeface="Arial" pitchFamily="34" charset="0"/>
                        <a:cs typeface="Arial" pitchFamily="34" charset="0"/>
                      </a:endParaRPr>
                    </a:p>
                  </a:txBody>
                  <a:tcPr/>
                </a:tc>
              </a:tr>
              <a:tr h="343844">
                <a:tc>
                  <a:txBody>
                    <a:bodyPr/>
                    <a:lstStyle/>
                    <a:p>
                      <a:r>
                        <a:rPr lang="it-IT" sz="1800" dirty="0" err="1" smtClean="0">
                          <a:latin typeface="Arial" pitchFamily="34" charset="0"/>
                          <a:cs typeface="Arial" pitchFamily="34" charset="0"/>
                        </a:rPr>
                        <a:t>Gross</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register</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tonnage</a:t>
                      </a:r>
                      <a:endParaRPr lang="it-IT" sz="1800" dirty="0">
                        <a:latin typeface="Arial" pitchFamily="34" charset="0"/>
                        <a:cs typeface="Arial"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t-IT" sz="1800" dirty="0" smtClean="0">
                          <a:latin typeface="Arial" pitchFamily="34" charset="0"/>
                          <a:cs typeface="Arial" pitchFamily="34" charset="0"/>
                        </a:rPr>
                        <a:t>615 GT</a:t>
                      </a:r>
                    </a:p>
                  </a:txBody>
                  <a:tcPr/>
                </a:tc>
              </a:tr>
              <a:tr h="34384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800" dirty="0" err="1" smtClean="0">
                          <a:latin typeface="Arial" pitchFamily="34" charset="0"/>
                          <a:cs typeface="Arial" pitchFamily="34" charset="0"/>
                        </a:rPr>
                        <a:t>Operational</a:t>
                      </a:r>
                      <a:r>
                        <a:rPr lang="it-IT" sz="1800" baseline="0" dirty="0" smtClean="0">
                          <a:latin typeface="Arial" pitchFamily="34" charset="0"/>
                          <a:cs typeface="Arial" pitchFamily="34" charset="0"/>
                        </a:rPr>
                        <a:t> </a:t>
                      </a:r>
                      <a:r>
                        <a:rPr lang="it-IT" sz="1800" baseline="0" dirty="0" err="1" smtClean="0">
                          <a:latin typeface="Arial" pitchFamily="34" charset="0"/>
                          <a:cs typeface="Arial" pitchFamily="34" charset="0"/>
                        </a:rPr>
                        <a:t>speed</a:t>
                      </a:r>
                      <a:r>
                        <a:rPr lang="it-IT" sz="1800" baseline="0" dirty="0" smtClean="0">
                          <a:latin typeface="Arial" pitchFamily="34" charset="0"/>
                          <a:cs typeface="Arial" pitchFamily="34" charset="0"/>
                        </a:rPr>
                        <a:t> </a:t>
                      </a:r>
                      <a:endParaRPr lang="it-IT" sz="1800" dirty="0">
                        <a:latin typeface="Arial" pitchFamily="34" charset="0"/>
                        <a:cs typeface="Arial" pitchFamily="34" charset="0"/>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it-IT" sz="1800" dirty="0" smtClean="0">
                          <a:latin typeface="Arial" pitchFamily="34" charset="0"/>
                          <a:cs typeface="Arial" pitchFamily="34" charset="0"/>
                        </a:rPr>
                        <a:t>10.8 </a:t>
                      </a:r>
                      <a:r>
                        <a:rPr lang="it-IT" sz="1800" dirty="0" err="1" smtClean="0">
                          <a:latin typeface="Arial" pitchFamily="34" charset="0"/>
                          <a:cs typeface="Arial" pitchFamily="34" charset="0"/>
                        </a:rPr>
                        <a:t>knots</a:t>
                      </a:r>
                      <a:endParaRPr lang="it-IT" sz="1800" dirty="0" smtClean="0">
                        <a:latin typeface="Arial" pitchFamily="34" charset="0"/>
                        <a:cs typeface="Arial" pitchFamily="34" charset="0"/>
                      </a:endParaRPr>
                    </a:p>
                  </a:txBody>
                  <a:tcPr/>
                </a:tc>
              </a:tr>
              <a:tr h="343844">
                <a:tc>
                  <a:txBody>
                    <a:bodyPr/>
                    <a:lstStyle/>
                    <a:p>
                      <a:r>
                        <a:rPr lang="it-IT" sz="1800" dirty="0" err="1" smtClean="0">
                          <a:latin typeface="Arial" pitchFamily="34" charset="0"/>
                          <a:cs typeface="Arial" pitchFamily="34" charset="0"/>
                        </a:rPr>
                        <a:t>Main</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engine</a:t>
                      </a:r>
                      <a:r>
                        <a:rPr lang="it-IT" sz="1800" dirty="0" smtClean="0">
                          <a:latin typeface="Arial" pitchFamily="34" charset="0"/>
                          <a:cs typeface="Arial" pitchFamily="34" charset="0"/>
                        </a:rPr>
                        <a:t> (KW)</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2x746</a:t>
                      </a:r>
                      <a:endParaRPr lang="it-IT" sz="1800" dirty="0">
                        <a:latin typeface="Arial" pitchFamily="34" charset="0"/>
                        <a:cs typeface="Arial" pitchFamily="34" charset="0"/>
                      </a:endParaRPr>
                    </a:p>
                  </a:txBody>
                  <a:tcPr/>
                </a:tc>
              </a:tr>
              <a:tr h="343844">
                <a:tc>
                  <a:txBody>
                    <a:bodyPr/>
                    <a:lstStyle/>
                    <a:p>
                      <a:r>
                        <a:rPr lang="it-IT" sz="1800" dirty="0" smtClean="0">
                          <a:latin typeface="Arial" pitchFamily="34" charset="0"/>
                          <a:cs typeface="Arial" pitchFamily="34" charset="0"/>
                        </a:rPr>
                        <a:t>Endurance</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30 </a:t>
                      </a:r>
                      <a:r>
                        <a:rPr lang="it-IT" sz="1800" dirty="0" err="1" smtClean="0">
                          <a:latin typeface="Arial" pitchFamily="34" charset="0"/>
                          <a:cs typeface="Arial" pitchFamily="34" charset="0"/>
                        </a:rPr>
                        <a:t>days</a:t>
                      </a:r>
                      <a:endParaRPr lang="it-IT" sz="1800" dirty="0">
                        <a:latin typeface="Arial" pitchFamily="34" charset="0"/>
                        <a:cs typeface="Arial" pitchFamily="34" charset="0"/>
                      </a:endParaRPr>
                    </a:p>
                  </a:txBody>
                  <a:tcPr/>
                </a:tc>
              </a:tr>
              <a:tr h="343844">
                <a:tc>
                  <a:txBody>
                    <a:bodyPr/>
                    <a:lstStyle/>
                    <a:p>
                      <a:r>
                        <a:rPr lang="it-IT" sz="1800" dirty="0" err="1" smtClean="0">
                          <a:latin typeface="Arial" pitchFamily="34" charset="0"/>
                          <a:cs typeface="Arial" pitchFamily="34" charset="0"/>
                        </a:rPr>
                        <a:t>Crew</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10</a:t>
                      </a:r>
                      <a:endParaRPr lang="it-IT" sz="1800" dirty="0">
                        <a:latin typeface="Arial" pitchFamily="34" charset="0"/>
                        <a:cs typeface="Arial" pitchFamily="34" charset="0"/>
                      </a:endParaRPr>
                    </a:p>
                  </a:txBody>
                  <a:tcPr/>
                </a:tc>
              </a:tr>
              <a:tr h="343844">
                <a:tc>
                  <a:txBody>
                    <a:bodyPr/>
                    <a:lstStyle/>
                    <a:p>
                      <a:r>
                        <a:rPr lang="it-IT" sz="1800" dirty="0" err="1" smtClean="0">
                          <a:latin typeface="Arial" pitchFamily="34" charset="0"/>
                          <a:cs typeface="Arial" pitchFamily="34" charset="0"/>
                        </a:rPr>
                        <a:t>Scientific</a:t>
                      </a:r>
                      <a:r>
                        <a:rPr lang="it-IT" sz="1800" dirty="0" smtClean="0">
                          <a:latin typeface="Arial" pitchFamily="34" charset="0"/>
                          <a:cs typeface="Arial" pitchFamily="34" charset="0"/>
                        </a:rPr>
                        <a:t> </a:t>
                      </a:r>
                      <a:r>
                        <a:rPr lang="it-IT" sz="1800" dirty="0" err="1" smtClean="0">
                          <a:latin typeface="Arial" pitchFamily="34" charset="0"/>
                          <a:cs typeface="Arial" pitchFamily="34" charset="0"/>
                        </a:rPr>
                        <a:t>personnel</a:t>
                      </a:r>
                      <a:endParaRPr lang="it-IT" sz="1800" dirty="0">
                        <a:latin typeface="Arial" pitchFamily="34" charset="0"/>
                        <a:cs typeface="Arial" pitchFamily="34" charset="0"/>
                      </a:endParaRPr>
                    </a:p>
                  </a:txBody>
                  <a:tcPr/>
                </a:tc>
                <a:tc>
                  <a:txBody>
                    <a:bodyPr/>
                    <a:lstStyle/>
                    <a:p>
                      <a:pPr algn="r"/>
                      <a:r>
                        <a:rPr lang="it-IT" sz="1800" dirty="0" smtClean="0">
                          <a:latin typeface="Arial" pitchFamily="34" charset="0"/>
                          <a:cs typeface="Arial" pitchFamily="34" charset="0"/>
                        </a:rPr>
                        <a:t>12+1</a:t>
                      </a:r>
                      <a:endParaRPr lang="it-IT" sz="1800" dirty="0">
                        <a:latin typeface="Arial" pitchFamily="34" charset="0"/>
                        <a:cs typeface="Arial" pitchFamily="34" charset="0"/>
                      </a:endParaRPr>
                    </a:p>
                  </a:txBody>
                  <a:tcPr/>
                </a:tc>
              </a:tr>
            </a:tbl>
          </a:graphicData>
        </a:graphic>
      </p:graphicFrame>
      <p:grpSp>
        <p:nvGrpSpPr>
          <p:cNvPr id="2" name="Gruppo 2"/>
          <p:cNvGrpSpPr>
            <a:grpSpLocks noChangeAspect="1"/>
          </p:cNvGrpSpPr>
          <p:nvPr/>
        </p:nvGrpSpPr>
        <p:grpSpPr bwMode="auto">
          <a:xfrm>
            <a:off x="5822950" y="6284913"/>
            <a:ext cx="3321050" cy="573087"/>
            <a:chOff x="4500562" y="-1"/>
            <a:chExt cx="4644198" cy="802178"/>
          </a:xfrm>
          <a:solidFill>
            <a:schemeClr val="accent1"/>
          </a:solidFill>
        </p:grpSpPr>
        <p:pic>
          <p:nvPicPr>
            <p:cNvPr id="11" name="Immagine 10" descr="MINERVA UNO ag_001.jpg"/>
            <p:cNvPicPr>
              <a:picLocks noChangeAspect="1"/>
            </p:cNvPicPr>
            <p:nvPr/>
          </p:nvPicPr>
          <p:blipFill>
            <a:blip r:embed="rId3">
              <a:clrChange>
                <a:clrFrom>
                  <a:srgbClr val="FFFFFF"/>
                </a:clrFrom>
                <a:clrTo>
                  <a:srgbClr val="FFFFFF">
                    <a:alpha val="0"/>
                  </a:srgbClr>
                </a:clrTo>
              </a:clrChange>
            </a:blip>
            <a:stretch>
              <a:fillRect/>
            </a:stretch>
          </p:blipFill>
          <p:spPr>
            <a:xfrm>
              <a:off x="7144559" y="-1"/>
              <a:ext cx="2000201" cy="799957"/>
            </a:xfrm>
            <a:prstGeom prst="rect">
              <a:avLst/>
            </a:prstGeom>
            <a:grpFill/>
            <a:ln>
              <a:solidFill>
                <a:schemeClr val="accent1">
                  <a:lumMod val="75000"/>
                </a:schemeClr>
              </a:solidFill>
            </a:ln>
          </p:spPr>
        </p:pic>
        <p:pic>
          <p:nvPicPr>
            <p:cNvPr id="12" name="Immagine 11" descr="URANIA LONG NOW_001.jpg"/>
            <p:cNvPicPr>
              <a:picLocks noChangeAspect="1"/>
            </p:cNvPicPr>
            <p:nvPr/>
          </p:nvPicPr>
          <p:blipFill>
            <a:blip r:embed="rId4">
              <a:clrChange>
                <a:clrFrom>
                  <a:srgbClr val="FFFFFF"/>
                </a:clrFrom>
                <a:clrTo>
                  <a:srgbClr val="FFFFFF">
                    <a:alpha val="0"/>
                  </a:srgbClr>
                </a:clrTo>
              </a:clrChange>
            </a:blip>
            <a:stretch>
              <a:fillRect/>
            </a:stretch>
          </p:blipFill>
          <p:spPr>
            <a:xfrm>
              <a:off x="4500562" y="-1"/>
              <a:ext cx="2000203" cy="802178"/>
            </a:xfrm>
            <a:prstGeom prst="rect">
              <a:avLst/>
            </a:prstGeom>
            <a:grpFill/>
            <a:ln>
              <a:solidFill>
                <a:schemeClr val="accent1">
                  <a:lumMod val="75000"/>
                </a:schemeClr>
              </a:solidFill>
            </a:ln>
          </p:spPr>
        </p:pic>
        <p:pic>
          <p:nvPicPr>
            <p:cNvPr id="13" name="Immagine 4" descr="Logo Sopromar nuovo.jpg"/>
            <p:cNvPicPr>
              <a:picLocks noChangeAspect="1"/>
            </p:cNvPicPr>
            <p:nvPr/>
          </p:nvPicPr>
          <p:blipFill>
            <a:blip r:embed="rId5"/>
            <a:srcRect/>
            <a:stretch>
              <a:fillRect/>
            </a:stretch>
          </p:blipFill>
          <p:spPr bwMode="auto">
            <a:xfrm>
              <a:off x="6500765" y="-1"/>
              <a:ext cx="643794" cy="799957"/>
            </a:xfrm>
            <a:prstGeom prst="rect">
              <a:avLst/>
            </a:prstGeom>
            <a:grpFill/>
            <a:ln w="9525">
              <a:solidFill>
                <a:schemeClr val="accent1">
                  <a:lumMod val="75000"/>
                </a:schemeClr>
              </a:solid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5"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dow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9|4.7"/>
</p:tagLst>
</file>

<file path=ppt/tags/tag2.xml><?xml version="1.0" encoding="utf-8"?>
<p:tagLst xmlns:a="http://schemas.openxmlformats.org/drawingml/2006/main" xmlns:r="http://schemas.openxmlformats.org/officeDocument/2006/relationships" xmlns:p="http://schemas.openxmlformats.org/presentationml/2006/main">
  <p:tag name="TIMING" val="|4"/>
</p:tagLst>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4132</TotalTime>
  <Words>1636</Words>
  <Application>Microsoft Office PowerPoint</Application>
  <PresentationFormat>Presentazione su schermo (4:3)</PresentationFormat>
  <Paragraphs>198</Paragraphs>
  <Slides>35</Slides>
  <Notes>1</Notes>
  <HiddenSlides>0</HiddenSlides>
  <MMClips>1</MMClips>
  <ScaleCrop>false</ScaleCrop>
  <HeadingPairs>
    <vt:vector size="4" baseType="variant">
      <vt:variant>
        <vt:lpstr>Tema</vt:lpstr>
      </vt:variant>
      <vt:variant>
        <vt:i4>1</vt:i4>
      </vt:variant>
      <vt:variant>
        <vt:lpstr>Titoli diapositive</vt:lpstr>
      </vt:variant>
      <vt:variant>
        <vt:i4>35</vt:i4>
      </vt:variant>
    </vt:vector>
  </HeadingPairs>
  <TitlesOfParts>
    <vt:vector size="36" baseType="lpstr">
      <vt:lpstr>Tema di Office</vt:lpstr>
      <vt:lpstr> New SO.PRO.MAR. projects.   RV Urania and RV Minerva Uno improvement and strenghtening   </vt:lpstr>
      <vt:lpstr> Our history  </vt:lpstr>
      <vt:lpstr>Diapositiva 3</vt:lpstr>
      <vt:lpstr>Diapositiva 4</vt:lpstr>
      <vt:lpstr>Diapositiva 5</vt:lpstr>
      <vt:lpstr>Diapositiva 6</vt:lpstr>
      <vt:lpstr>Diapositiva 7</vt:lpstr>
      <vt:lpstr>Diapositiva 8</vt:lpstr>
      <vt:lpstr>RV Minerva UNO</vt:lpstr>
      <vt:lpstr>Diapositiva 10</vt:lpstr>
      <vt:lpstr>Diapositiva 11</vt:lpstr>
      <vt:lpstr>Diapositiva 12</vt:lpstr>
      <vt:lpstr>Diapositiva 13</vt:lpstr>
      <vt:lpstr>Diapositiva 14</vt:lpstr>
      <vt:lpstr>RV Minerva Uno: scientific equipment renewal</vt:lpstr>
      <vt:lpstr>Diapositiva 16</vt:lpstr>
      <vt:lpstr>Diapositiva 17</vt:lpstr>
      <vt:lpstr>Diapositiva 18</vt:lpstr>
      <vt:lpstr>Diapositiva 19</vt:lpstr>
      <vt:lpstr>Diapositiva 20</vt:lpstr>
      <vt:lpstr>Diapositiva 21</vt:lpstr>
      <vt:lpstr>Diapositiva 22</vt:lpstr>
      <vt:lpstr>RV URANIA</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  SO.PRO.MAR. S.p.A.   Registred Office:  VIA  DEI MILLE,16–80121 NAPOLI   Operative Office: VIA DELLA PESCA,11–00054 FIUMICINO (RM)  Phone +39 06 6507119/054/055  fax +39 06 6507749  www.sopromar.it    e-mail: segreteria@sopromar.it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Andrea</dc:creator>
  <cp:lastModifiedBy>Andrea</cp:lastModifiedBy>
  <cp:revision>382</cp:revision>
  <dcterms:created xsi:type="dcterms:W3CDTF">2014-04-16T10:43:14Z</dcterms:created>
  <dcterms:modified xsi:type="dcterms:W3CDTF">2014-06-11T05:28:31Z</dcterms:modified>
</cp:coreProperties>
</file>